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9"/>
  </p:notesMasterIdLst>
  <p:handoutMasterIdLst>
    <p:handoutMasterId r:id="rId20"/>
  </p:handoutMasterIdLst>
  <p:sldIdLst>
    <p:sldId id="256" r:id="rId5"/>
    <p:sldId id="310" r:id="rId6"/>
    <p:sldId id="311" r:id="rId7"/>
    <p:sldId id="257" r:id="rId8"/>
    <p:sldId id="306" r:id="rId9"/>
    <p:sldId id="258" r:id="rId10"/>
    <p:sldId id="288" r:id="rId11"/>
    <p:sldId id="293" r:id="rId12"/>
    <p:sldId id="294" r:id="rId13"/>
    <p:sldId id="295" r:id="rId14"/>
    <p:sldId id="312" r:id="rId15"/>
    <p:sldId id="316" r:id="rId16"/>
    <p:sldId id="315" r:id="rId17"/>
    <p:sldId id="313"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505050"/>
    <a:srgbClr val="107C10"/>
    <a:srgbClr val="323232"/>
    <a:srgbClr val="5C2D91"/>
    <a:srgbClr val="32145A"/>
    <a:srgbClr val="00BCF2"/>
    <a:srgbClr val="002050"/>
    <a:srgbClr val="D63F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60" y="42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8/8/2017 11:22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8/8/2017 11:22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854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928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8850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0089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8/8/2017</a:t>
            </a:fld>
            <a:endParaRPr kumimoji="0" lang="en-US"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75109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Examples</a:t>
            </a:r>
            <a:r>
              <a:rPr lang="en-US" baseline="0"/>
              <a:t> – Useful for moderating UGC</a:t>
            </a:r>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8/8/2017 11:22 AM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60342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8/8/2017 11:22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366418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8/8/2017 11:22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3025380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411"/>
    </mc:Choice>
    <mc:Fallback xmlns="">
      <p:transition advTm="1411"/>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411"/>
    </mc:Choice>
    <mc:Fallback xmlns="">
      <p:transition advTm="1411"/>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45601"/>
      </p:ext>
    </p:extLst>
  </p:cSld>
  <p:clrMapOvr>
    <a:masterClrMapping/>
  </p:clrMapOvr>
  <mc:AlternateContent xmlns:mc="http://schemas.openxmlformats.org/markup-compatibility/2006" xmlns:p14="http://schemas.microsoft.com/office/powerpoint/2010/main">
    <mc:Choice Requires="p14">
      <p:transition p14:dur="0" advTm="1411"/>
    </mc:Choice>
    <mc:Fallback xmlns="">
      <p:transition advTm="1411"/>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6176713"/>
      </p:ext>
    </p:extLst>
  </p:cSld>
  <p:clrMapOvr>
    <a:masterClrMapping/>
  </p:clrMapOvr>
  <mc:AlternateContent xmlns:mc="http://schemas.openxmlformats.org/markup-compatibility/2006" xmlns:p14="http://schemas.microsoft.com/office/powerpoint/2010/main">
    <mc:Choice Requires="p14">
      <p:transition p14:dur="0" advTm="1411"/>
    </mc:Choice>
    <mc:Fallback xmlns="">
      <p:transition advTm="1411"/>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a:t>Click to edit title</a:t>
            </a:r>
          </a:p>
        </p:txBody>
      </p:sp>
      <p:sp>
        <p:nvSpPr>
          <p:cNvPr id="10" name="Content Placeholder 3"/>
          <p:cNvSpPr>
            <a:spLocks noGrp="1"/>
          </p:cNvSpPr>
          <p:nvPr>
            <p:ph sz="quarter" idx="14" hasCustomPrompt="1"/>
          </p:nvPr>
        </p:nvSpPr>
        <p:spPr>
          <a:xfrm>
            <a:off x="274640" y="1211264"/>
            <a:ext cx="3657599" cy="2650197"/>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quarter" idx="15" hasCustomPrompt="1"/>
          </p:nvPr>
        </p:nvSpPr>
        <p:spPr>
          <a:xfrm>
            <a:off x="3932238" y="1211265"/>
            <a:ext cx="8229601" cy="2096484"/>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5523935"/>
      </p:ext>
    </p:extLst>
  </p:cSld>
  <p:clrMapOvr>
    <a:masterClrMapping/>
  </p:clrMapOvr>
  <mc:AlternateContent xmlns:mc="http://schemas.openxmlformats.org/markup-compatibility/2006" xmlns:p14="http://schemas.microsoft.com/office/powerpoint/2010/main">
    <mc:Choice Requires="p14">
      <p:transition p14:dur="0" advTm="1411"/>
    </mc:Choice>
    <mc:Fallback xmlns="">
      <p:transition advTm="1411"/>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843509"/>
      </p:ext>
    </p:extLst>
  </p:cSld>
  <p:clrMapOvr>
    <a:masterClrMapping/>
  </p:clrMapOvr>
  <mc:AlternateContent xmlns:mc="http://schemas.openxmlformats.org/markup-compatibility/2006" xmlns:p14="http://schemas.microsoft.com/office/powerpoint/2010/main">
    <mc:Choice Requires="p14">
      <p:transition p14:dur="0" advTm="1411"/>
    </mc:Choice>
    <mc:Fallback xmlns="">
      <p:transition advTm="1411"/>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losin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8" y="6102907"/>
            <a:ext cx="11194447" cy="621445"/>
          </a:xfrm>
          <a:prstGeom prst="rect">
            <a:avLst/>
          </a:prstGeom>
          <a:noFill/>
          <a:ln w="12700">
            <a:noFill/>
            <a:miter lim="800000"/>
            <a:headEnd type="none" w="sm" len="sm"/>
            <a:tailEnd type="none" w="sm" len="sm"/>
          </a:ln>
          <a:effectLst/>
        </p:spPr>
        <p:txBody>
          <a:bodyPr vert="horz" wrap="square" lIns="186469" tIns="149175" rIns="186469" bIns="149175" numCol="1" anchor="t" anchorCtr="0" compatLnSpc="1">
            <a:prstTxWarp prst="textNoShape">
              <a:avLst/>
            </a:prstTxWarp>
            <a:spAutoFit/>
          </a:bodyPr>
          <a:lstStyle/>
          <a:p>
            <a:pPr marL="0" marR="0" lvl="0" indent="0" algn="l" defTabSz="950622" rtl="0" eaLnBrk="0" fontAlgn="auto" latinLnBrk="0" hangingPunct="0">
              <a:lnSpc>
                <a:spcPct val="100000"/>
              </a:lnSpc>
              <a:spcBef>
                <a:spcPts val="0"/>
              </a:spcBef>
              <a:spcAft>
                <a:spcPts val="0"/>
              </a:spcAft>
              <a:buClrTx/>
              <a:buSzTx/>
              <a:buFontTx/>
              <a:buNone/>
              <a:tabLst/>
              <a:defRPr/>
            </a:pPr>
            <a:r>
              <a:rPr kumimoji="0" lang="en-US" sz="680" b="0" i="0" u="none" strike="noStrike" kern="1200" cap="none" spc="0" normalizeH="0" baseline="0" noProof="0">
                <a:ln>
                  <a:noFill/>
                </a:ln>
                <a:solidFill>
                  <a:prstClr val="white">
                    <a:alpha val="95000"/>
                  </a:prstClr>
                </a:soli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50622" rtl="0" eaLnBrk="0" fontAlgn="auto" latinLnBrk="0" hangingPunct="0">
              <a:lnSpc>
                <a:spcPct val="100000"/>
              </a:lnSpc>
              <a:spcBef>
                <a:spcPts val="0"/>
              </a:spcBef>
              <a:spcAft>
                <a:spcPts val="0"/>
              </a:spcAft>
              <a:buClrTx/>
              <a:buSzTx/>
              <a:buFontTx/>
              <a:buNone/>
              <a:tabLst/>
              <a:defRPr/>
            </a:pPr>
            <a:r>
              <a:rPr kumimoji="0" lang="en-US" sz="680" b="0" i="0" u="none" strike="noStrike" kern="1200" cap="none" spc="0" normalizeH="0" baseline="0" noProof="0">
                <a:ln>
                  <a:noFill/>
                </a:ln>
                <a:solidFill>
                  <a:prstClr val="white">
                    <a:alpha val="95000"/>
                  </a:prstClr>
                </a:soli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40"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9"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Segoe UI"/>
                <a:ea typeface="+mn-ea"/>
                <a:cs typeface="+mn-cs"/>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9"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Segoe UI"/>
                <a:ea typeface="+mn-ea"/>
                <a:cs typeface="+mn-cs"/>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9"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Segoe UI"/>
                <a:ea typeface="+mn-ea"/>
                <a:cs typeface="+mn-cs"/>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9"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Segoe UI"/>
                <a:ea typeface="+mn-ea"/>
                <a:cs typeface="+mn-cs"/>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9"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Segoe UI"/>
                <a:ea typeface="+mn-ea"/>
                <a:cs typeface="+mn-cs"/>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9"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Segoe UI"/>
                <a:ea typeface="+mn-ea"/>
                <a:cs typeface="+mn-cs"/>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9"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Segoe UI"/>
                <a:ea typeface="+mn-ea"/>
                <a:cs typeface="+mn-cs"/>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9"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Segoe UI"/>
                <a:ea typeface="+mn-ea"/>
                <a:cs typeface="+mn-cs"/>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379"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Segoe UI"/>
                <a:ea typeface="+mn-ea"/>
                <a:cs typeface="+mn-cs"/>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379"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Segoe UI"/>
                <a:ea typeface="+mn-ea"/>
                <a:cs typeface="+mn-cs"/>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379"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Segoe UI"/>
                <a:ea typeface="+mn-ea"/>
                <a:cs typeface="+mn-cs"/>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379"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198053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411"/>
    </mc:Choice>
    <mc:Fallback xmlns="">
      <p:transition advTm="1411"/>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82715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411"/>
    </mc:Choice>
    <mc:Fallback xmlns="">
      <p:transition advTm="1411"/>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1319512"/>
      </p:ext>
    </p:extLst>
  </p:cSld>
  <p:clrMapOvr>
    <a:masterClrMapping/>
  </p:clrMapOvr>
  <mc:AlternateContent xmlns:mc="http://schemas.openxmlformats.org/markup-compatibility/2006" xmlns:p14="http://schemas.microsoft.com/office/powerpoint/2010/main">
    <mc:Choice Requires="p14">
      <p:transition p14:dur="0" advTm="1411"/>
    </mc:Choice>
    <mc:Fallback xmlns="">
      <p:transition advTm="1411"/>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a:gradFill>
                      <a:gsLst>
                        <a:gs pos="7965">
                          <a:srgbClr val="000000"/>
                        </a:gs>
                        <a:gs pos="28319">
                          <a:srgbClr val="000000"/>
                        </a:gs>
                      </a:gsLst>
                      <a:lin ang="5400000" scaled="0"/>
                    </a:gradFill>
                    <a:ea typeface="Segoe UI" pitchFamily="34" charset="0"/>
                    <a:cs typeface="Segoe UI" pitchFamily="34" charset="0"/>
                  </a:rPr>
                  <a:t>R:</a:t>
                </a:r>
                <a:r>
                  <a:rPr lang="en-US" sz="500" baseline="0">
                    <a:gradFill>
                      <a:gsLst>
                        <a:gs pos="7965">
                          <a:srgbClr val="000000"/>
                        </a:gs>
                        <a:gs pos="28319">
                          <a:srgbClr val="000000"/>
                        </a:gs>
                      </a:gsLst>
                      <a:lin ang="5400000" scaled="0"/>
                    </a:gradFill>
                    <a:ea typeface="Segoe UI" pitchFamily="34" charset="0"/>
                    <a:cs typeface="Segoe UI" pitchFamily="34" charset="0"/>
                  </a:rPr>
                  <a:t>0 G:188 B:242</a:t>
                </a:r>
                <a:endParaRPr lang="en-US" sz="50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92035">
                          <a:srgbClr val="505050"/>
                        </a:gs>
                        <a:gs pos="27000">
                          <a:srgbClr val="505050"/>
                        </a:gs>
                      </a:gsLst>
                      <a:lin ang="5400000" scaled="0"/>
                    </a:gradFill>
                    <a:ea typeface="Segoe UI" pitchFamily="34" charset="0"/>
                    <a:cs typeface="Segoe UI" pitchFamily="34" charset="0"/>
                  </a:rPr>
                  <a:t>R:</a:t>
                </a:r>
                <a:r>
                  <a:rPr lang="en-US" sz="500" baseline="0">
                    <a:gradFill>
                      <a:gsLst>
                        <a:gs pos="92035">
                          <a:srgbClr val="505050"/>
                        </a:gs>
                        <a:gs pos="27000">
                          <a:srgbClr val="505050"/>
                        </a:gs>
                      </a:gsLst>
                      <a:lin ang="5400000" scaled="0"/>
                    </a:gradFill>
                    <a:ea typeface="Segoe UI" pitchFamily="34" charset="0"/>
                    <a:cs typeface="Segoe UI" pitchFamily="34" charset="0"/>
                  </a:rPr>
                  <a:t>210 G:210 B:210</a:t>
                </a:r>
                <a:endParaRPr lang="en-US" sz="50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G:32 B:80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47" r:id="rId2"/>
    <p:sldLayoutId id="2147484368" r:id="rId3"/>
    <p:sldLayoutId id="2147484480" r:id="rId4"/>
    <p:sldLayoutId id="2147484481" r:id="rId5"/>
    <p:sldLayoutId id="2147484482" r:id="rId6"/>
    <p:sldLayoutId id="2147484483" r:id="rId7"/>
    <p:sldLayoutId id="2147484484" r:id="rId8"/>
    <p:sldLayoutId id="2147484485" r:id="rId9"/>
  </p:sldLayoutIdLst>
  <mc:AlternateContent xmlns:mc="http://schemas.openxmlformats.org/markup-compatibility/2006" xmlns:p14="http://schemas.microsoft.com/office/powerpoint/2010/main">
    <mc:Choice Requires="p14">
      <p:transition p14:dur="0" advTm="1411"/>
    </mc:Choice>
    <mc:Fallback xmlns="">
      <p:transition advTm="1411"/>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hyperlink" Target="http://github.com/dwcares/DragonDrone"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5.wdp"/><Relationship Id="rId3" Type="http://schemas.openxmlformats.org/officeDocument/2006/relationships/image" Target="../media/image11.jpg"/><Relationship Id="rId7" Type="http://schemas.microsoft.com/office/2007/relationships/hdphoto" Target="../media/hdphoto2.wdp"/><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15.png"/><Relationship Id="rId4" Type="http://schemas.openxmlformats.org/officeDocument/2006/relationships/image" Target="../media/image12.png"/><Relationship Id="rId9" Type="http://schemas.microsoft.com/office/2007/relationships/hdphoto" Target="../media/hdphoto3.wdp"/><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12" Type="http://schemas.openxmlformats.org/officeDocument/2006/relationships/image" Target="../media/image29.tmp"/><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3.jpg"/><Relationship Id="rId13" Type="http://schemas.openxmlformats.org/officeDocument/2006/relationships/image" Target="../media/image38.jpg"/><Relationship Id="rId18" Type="http://schemas.openxmlformats.org/officeDocument/2006/relationships/image" Target="../media/image43.jpg"/><Relationship Id="rId3" Type="http://schemas.openxmlformats.org/officeDocument/2006/relationships/image" Target="../media/image30.png"/><Relationship Id="rId21" Type="http://schemas.openxmlformats.org/officeDocument/2006/relationships/image" Target="../media/image46.jpg"/><Relationship Id="rId7" Type="http://schemas.openxmlformats.org/officeDocument/2006/relationships/image" Target="../media/image32.jpg"/><Relationship Id="rId12" Type="http://schemas.openxmlformats.org/officeDocument/2006/relationships/image" Target="../media/image37.jpg"/><Relationship Id="rId17" Type="http://schemas.openxmlformats.org/officeDocument/2006/relationships/image" Target="../media/image42.jpg"/><Relationship Id="rId2" Type="http://schemas.openxmlformats.org/officeDocument/2006/relationships/notesSlide" Target="../notesSlides/notesSlide7.xml"/><Relationship Id="rId16" Type="http://schemas.openxmlformats.org/officeDocument/2006/relationships/image" Target="../media/image41.jpg"/><Relationship Id="rId20" Type="http://schemas.openxmlformats.org/officeDocument/2006/relationships/image" Target="../media/image45.jpg"/><Relationship Id="rId1" Type="http://schemas.openxmlformats.org/officeDocument/2006/relationships/slideLayout" Target="../slideLayouts/slideLayout4.xml"/><Relationship Id="rId6" Type="http://schemas.microsoft.com/office/2007/relationships/hdphoto" Target="../media/hdphoto8.wdp"/><Relationship Id="rId11" Type="http://schemas.openxmlformats.org/officeDocument/2006/relationships/image" Target="../media/image36.jpg"/><Relationship Id="rId5" Type="http://schemas.openxmlformats.org/officeDocument/2006/relationships/image" Target="../media/image31.png"/><Relationship Id="rId15" Type="http://schemas.openxmlformats.org/officeDocument/2006/relationships/image" Target="../media/image40.jpg"/><Relationship Id="rId10" Type="http://schemas.openxmlformats.org/officeDocument/2006/relationships/image" Target="../media/image35.jpg"/><Relationship Id="rId19" Type="http://schemas.openxmlformats.org/officeDocument/2006/relationships/image" Target="../media/image44.jpg"/><Relationship Id="rId4" Type="http://schemas.microsoft.com/office/2007/relationships/hdphoto" Target="../media/hdphoto7.wdp"/><Relationship Id="rId9" Type="http://schemas.openxmlformats.org/officeDocument/2006/relationships/image" Target="../media/image34.jpg"/><Relationship Id="rId14" Type="http://schemas.openxmlformats.org/officeDocument/2006/relationships/image" Target="../media/image39.jpg"/><Relationship Id="rId22"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bIns="91440"/>
          <a:lstStyle/>
          <a:p>
            <a:pPr>
              <a:lnSpc>
                <a:spcPct val="100000"/>
              </a:lnSpc>
            </a:pPr>
            <a:r>
              <a:rPr lang="en-US" b="1" dirty="0"/>
              <a:t>Adding Intelligence to your Apps with Computer Vision</a:t>
            </a:r>
            <a:endParaRPr lang="en-US" sz="4000" dirty="0"/>
          </a:p>
        </p:txBody>
      </p:sp>
      <p:sp>
        <p:nvSpPr>
          <p:cNvPr id="5" name="Text Placeholder 4"/>
          <p:cNvSpPr>
            <a:spLocks noGrp="1"/>
          </p:cNvSpPr>
          <p:nvPr>
            <p:ph type="body" sz="quarter" idx="12"/>
          </p:nvPr>
        </p:nvSpPr>
        <p:spPr/>
        <p:txBody>
          <a:bodyPr/>
          <a:lstStyle/>
          <a:p>
            <a:r>
              <a:rPr lang="en-US" sz="2600" dirty="0"/>
              <a:t>Brian Sherwin</a:t>
            </a:r>
          </a:p>
          <a:p>
            <a:r>
              <a:rPr lang="en-US" sz="2400" dirty="0"/>
              <a:t>Technical Evangelist</a:t>
            </a:r>
          </a:p>
          <a:p>
            <a:r>
              <a:rPr lang="en-US" sz="2600" dirty="0"/>
              <a:t>Brian.Sherwin@Microsoft.com</a:t>
            </a:r>
          </a:p>
          <a:p>
            <a:r>
              <a:rPr lang="en-US" sz="2600" dirty="0"/>
              <a:t>@</a:t>
            </a:r>
            <a:r>
              <a:rPr lang="en-US" sz="2600" dirty="0" err="1"/>
              <a:t>bsherwin</a:t>
            </a:r>
            <a:endParaRPr lang="en-US" sz="2600" dirty="0"/>
          </a:p>
        </p:txBody>
      </p:sp>
    </p:spTree>
    <p:extLst>
      <p:ext uri="{BB962C8B-B14F-4D97-AF65-F5344CB8AC3E}">
        <p14:creationId xmlns:p14="http://schemas.microsoft.com/office/powerpoint/2010/main" val="534185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0" y="-8466"/>
            <a:ext cx="4465637" cy="6994525"/>
          </a:xfrm>
          <a:prstGeom prst="rect">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35" tIns="146283" rIns="182854" bIns="146283" anchor="ctr"/>
          <a:lstStyle/>
          <a:p>
            <a:pPr marL="457112">
              <a:lnSpc>
                <a:spcPct val="90000"/>
              </a:lnSpc>
              <a:defRPr/>
            </a:pPr>
            <a:endParaRPr lang="en-US" sz="2000">
              <a:solidFill>
                <a:schemeClr val="bg1"/>
              </a:solidFill>
              <a:latin typeface="Segoe UI Light"/>
              <a:ea typeface="MS PGothic" panose="020B0600070205080204" pitchFamily="34" charset="-128"/>
              <a:cs typeface="Segoe UI Light"/>
            </a:endParaRPr>
          </a:p>
        </p:txBody>
      </p:sp>
      <p:sp>
        <p:nvSpPr>
          <p:cNvPr id="7" name="Rectangle 6"/>
          <p:cNvSpPr/>
          <p:nvPr/>
        </p:nvSpPr>
        <p:spPr>
          <a:xfrm>
            <a:off x="274637" y="1897062"/>
            <a:ext cx="3733800" cy="5016758"/>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bg1"/>
                </a:solidFill>
              </a:rPr>
              <a:t>Identifies emotions based on expressions that psychologic research identifies as universal: Happiness, Surprise, Sadness, Anger, Fear, and Disgust</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Has been trained to identify emotions in-the-wild.</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A solution for analyzing individual responses to media and products, to crowd analytics, and to enhanced personalization</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Get insights into how your users react to content and experiences</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Track facial expressions for multiple users over time.</a:t>
            </a:r>
          </a:p>
          <a:p>
            <a:pPr marL="285750" indent="-285750">
              <a:buFont typeface="Arial" panose="020B0604020202020204" pitchFamily="34" charset="0"/>
              <a:buChar char="•"/>
            </a:pPr>
            <a:endParaRPr lang="en-US" sz="1600" dirty="0">
              <a:solidFill>
                <a:schemeClr val="bg1"/>
              </a:solidFill>
            </a:endParaRPr>
          </a:p>
        </p:txBody>
      </p:sp>
      <p:sp>
        <p:nvSpPr>
          <p:cNvPr id="98" name="Title 2"/>
          <p:cNvSpPr txBox="1">
            <a:spLocks/>
          </p:cNvSpPr>
          <p:nvPr/>
        </p:nvSpPr>
        <p:spPr>
          <a:xfrm>
            <a:off x="1341437" y="449262"/>
            <a:ext cx="5213349" cy="630047"/>
          </a:xfrm>
          <a:prstGeom prst="rect">
            <a:avLst/>
          </a:prstGeom>
        </p:spPr>
        <p:txBody>
          <a:bodyPr vert="horz" lIns="91440" tIns="45720" rIns="91440" bIns="45720" rtlCol="0" anchor="t">
            <a:no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r>
              <a:rPr lang="en-IN" sz="4400" spc="-102">
                <a:ln w="3175">
                  <a:noFill/>
                </a:ln>
                <a:cs typeface="Segoe UI" pitchFamily="34" charset="0"/>
              </a:rPr>
              <a:t>Emotion APIs</a:t>
            </a:r>
            <a:endParaRPr lang="en-IN" sz="4400"/>
          </a:p>
          <a:p>
            <a:endParaRPr lang="en-IN" sz="200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12" t="30022" r="-1" b="11363"/>
          <a:stretch/>
        </p:blipFill>
        <p:spPr>
          <a:xfrm>
            <a:off x="4465636" y="0"/>
            <a:ext cx="7970839" cy="3144932"/>
          </a:xfrm>
          <a:prstGeom prst="rect">
            <a:avLst/>
          </a:prstGeom>
        </p:spPr>
      </p:pic>
      <p:pic>
        <p:nvPicPr>
          <p:cNvPr id="10" name="Picture 9"/>
          <p:cNvPicPr>
            <a:picLocks noChangeAspect="1"/>
          </p:cNvPicPr>
          <p:nvPr/>
        </p:nvPicPr>
        <p:blipFill>
          <a:blip r:embed="rId4"/>
          <a:stretch>
            <a:fillRect/>
          </a:stretch>
        </p:blipFill>
        <p:spPr>
          <a:xfrm>
            <a:off x="6065837" y="3283939"/>
            <a:ext cx="4425958" cy="3563113"/>
          </a:xfrm>
          <a:prstGeom prst="rect">
            <a:avLst/>
          </a:prstGeom>
        </p:spPr>
      </p:pic>
      <p:sp>
        <p:nvSpPr>
          <p:cNvPr id="14" name="Freeform 5"/>
          <p:cNvSpPr>
            <a:spLocks/>
          </p:cNvSpPr>
          <p:nvPr/>
        </p:nvSpPr>
        <p:spPr bwMode="auto">
          <a:xfrm>
            <a:off x="0" y="291866"/>
            <a:ext cx="1379220"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pic>
        <p:nvPicPr>
          <p:cNvPr id="15" name="Picture 14"/>
          <p:cNvPicPr>
            <a:picLocks noChangeAspect="1"/>
          </p:cNvPicPr>
          <p:nvPr/>
        </p:nvPicPr>
        <p:blipFill rotWithShape="1">
          <a:blip r:embed="rId5"/>
          <a:srcRect t="1" r="6953" b="5294"/>
          <a:stretch/>
        </p:blipFill>
        <p:spPr>
          <a:xfrm>
            <a:off x="0" y="337263"/>
            <a:ext cx="1005840" cy="782877"/>
          </a:xfrm>
          <a:prstGeom prst="rect">
            <a:avLst/>
          </a:prstGeom>
        </p:spPr>
      </p:pic>
    </p:spTree>
    <p:extLst>
      <p:ext uri="{BB962C8B-B14F-4D97-AF65-F5344CB8AC3E}">
        <p14:creationId xmlns:p14="http://schemas.microsoft.com/office/powerpoint/2010/main" val="1325042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0DB3A50-1461-4A59-8C9A-757F8560FFDC}"/>
              </a:ext>
            </a:extLst>
          </p:cNvPr>
          <p:cNvSpPr>
            <a:spLocks noGrp="1"/>
          </p:cNvSpPr>
          <p:nvPr>
            <p:ph type="body" sz="quarter" idx="10"/>
          </p:nvPr>
        </p:nvSpPr>
        <p:spPr>
          <a:xfrm>
            <a:off x="274638" y="1212850"/>
            <a:ext cx="11887200" cy="738664"/>
          </a:xfrm>
        </p:spPr>
        <p:txBody>
          <a:bodyPr/>
          <a:lstStyle/>
          <a:p>
            <a:r>
              <a:rPr lang="en-US" dirty="0">
                <a:solidFill>
                  <a:schemeClr val="bg1"/>
                </a:solidFill>
              </a:rPr>
              <a:t>https://www.youtube.com/watch?v=R2mC-NUAmMk</a:t>
            </a:r>
          </a:p>
        </p:txBody>
      </p:sp>
      <p:sp>
        <p:nvSpPr>
          <p:cNvPr id="2" name="Title 1">
            <a:extLst>
              <a:ext uri="{FF2B5EF4-FFF2-40B4-BE49-F238E27FC236}">
                <a16:creationId xmlns:a16="http://schemas.microsoft.com/office/drawing/2014/main" id="{CBA5015A-9D73-4314-BAA3-2183E6625E48}"/>
              </a:ext>
            </a:extLst>
          </p:cNvPr>
          <p:cNvSpPr>
            <a:spLocks noGrp="1"/>
          </p:cNvSpPr>
          <p:nvPr>
            <p:ph type="title"/>
          </p:nvPr>
        </p:nvSpPr>
        <p:spPr/>
        <p:txBody>
          <a:bodyPr/>
          <a:lstStyle/>
          <a:p>
            <a:r>
              <a:rPr lang="en-US" dirty="0">
                <a:solidFill>
                  <a:schemeClr val="bg1"/>
                </a:solidFill>
              </a:rPr>
              <a:t>Seeing AI</a:t>
            </a:r>
          </a:p>
        </p:txBody>
      </p:sp>
    </p:spTree>
    <p:extLst>
      <p:ext uri="{BB962C8B-B14F-4D97-AF65-F5344CB8AC3E}">
        <p14:creationId xmlns:p14="http://schemas.microsoft.com/office/powerpoint/2010/main" val="1674724267"/>
      </p:ext>
    </p:extLst>
  </p:cSld>
  <p:clrMapOvr>
    <a:masterClrMapping/>
  </p:clrMapOvr>
  <mc:AlternateContent xmlns:mc="http://schemas.openxmlformats.org/markup-compatibility/2006" xmlns:p14="http://schemas.microsoft.com/office/powerpoint/2010/main">
    <mc:Choice Requires="p14">
      <p:transition p14:dur="0" advTm="1411"/>
    </mc:Choice>
    <mc:Fallback xmlns="">
      <p:transition advTm="141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8DB3D1-31AE-4DE0-80B2-02003A57EFE3}"/>
              </a:ext>
            </a:extLst>
          </p:cNvPr>
          <p:cNvSpPr>
            <a:spLocks noGrp="1"/>
          </p:cNvSpPr>
          <p:nvPr>
            <p:ph type="body" sz="quarter" idx="10"/>
          </p:nvPr>
        </p:nvSpPr>
        <p:spPr>
          <a:xfrm>
            <a:off x="274638" y="1212850"/>
            <a:ext cx="11887200" cy="2769989"/>
          </a:xfrm>
        </p:spPr>
        <p:txBody>
          <a:bodyPr/>
          <a:lstStyle/>
          <a:p>
            <a:r>
              <a:rPr lang="en-US" dirty="0">
                <a:solidFill>
                  <a:schemeClr val="bg1"/>
                </a:solidFill>
                <a:hlinkClick r:id="rId2"/>
              </a:rPr>
              <a:t>http://github.com/dwcares/DragonDrone</a:t>
            </a:r>
            <a:endParaRPr lang="en-US" dirty="0">
              <a:solidFill>
                <a:schemeClr val="bg1"/>
              </a:solidFill>
            </a:endParaRPr>
          </a:p>
          <a:p>
            <a:r>
              <a:rPr lang="en-US" dirty="0">
                <a:solidFill>
                  <a:schemeClr val="bg1"/>
                </a:solidFill>
              </a:rPr>
              <a:t>Raspberry pi code included in this repo.</a:t>
            </a:r>
          </a:p>
          <a:p>
            <a:endParaRPr lang="en-US" dirty="0">
              <a:solidFill>
                <a:schemeClr val="bg1"/>
              </a:solidFill>
            </a:endParaRPr>
          </a:p>
          <a:p>
            <a:endParaRPr lang="en-US" dirty="0">
              <a:solidFill>
                <a:schemeClr val="bg1"/>
              </a:solidFill>
            </a:endParaRPr>
          </a:p>
        </p:txBody>
      </p:sp>
      <p:sp>
        <p:nvSpPr>
          <p:cNvPr id="3" name="Title 2">
            <a:extLst>
              <a:ext uri="{FF2B5EF4-FFF2-40B4-BE49-F238E27FC236}">
                <a16:creationId xmlns:a16="http://schemas.microsoft.com/office/drawing/2014/main" id="{6C790F91-AC9F-4BD0-8978-7BAA35F962AE}"/>
              </a:ext>
            </a:extLst>
          </p:cNvPr>
          <p:cNvSpPr>
            <a:spLocks noGrp="1"/>
          </p:cNvSpPr>
          <p:nvPr>
            <p:ph type="title"/>
          </p:nvPr>
        </p:nvSpPr>
        <p:spPr/>
        <p:txBody>
          <a:bodyPr/>
          <a:lstStyle/>
          <a:p>
            <a:r>
              <a:rPr lang="en-US" dirty="0">
                <a:solidFill>
                  <a:schemeClr val="bg1"/>
                </a:solidFill>
              </a:rPr>
              <a:t>Demo Code</a:t>
            </a:r>
          </a:p>
        </p:txBody>
      </p:sp>
    </p:spTree>
    <p:extLst>
      <p:ext uri="{BB962C8B-B14F-4D97-AF65-F5344CB8AC3E}">
        <p14:creationId xmlns:p14="http://schemas.microsoft.com/office/powerpoint/2010/main" val="3825266869"/>
      </p:ext>
    </p:extLst>
  </p:cSld>
  <p:clrMapOvr>
    <a:masterClrMapping/>
  </p:clrMapOvr>
  <mc:AlternateContent xmlns:mc="http://schemas.openxmlformats.org/markup-compatibility/2006" xmlns:p14="http://schemas.microsoft.com/office/powerpoint/2010/main">
    <mc:Choice Requires="p14">
      <p:transition p14:dur="0" advTm="1411"/>
    </mc:Choice>
    <mc:Fallback xmlns="">
      <p:transition advTm="141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1FD0-2AF6-4E11-B2F7-5EF710B2484B}"/>
              </a:ext>
            </a:extLst>
          </p:cNvPr>
          <p:cNvSpPr>
            <a:spLocks noGrp="1"/>
          </p:cNvSpPr>
          <p:nvPr>
            <p:ph type="title"/>
          </p:nvPr>
        </p:nvSpPr>
        <p:spPr>
          <a:xfrm>
            <a:off x="274639" y="1996946"/>
            <a:ext cx="11889564" cy="917575"/>
          </a:xfrm>
        </p:spPr>
        <p:txBody>
          <a:bodyPr/>
          <a:lstStyle/>
          <a:p>
            <a:r>
              <a:rPr lang="en-US" dirty="0">
                <a:solidFill>
                  <a:schemeClr val="bg1"/>
                </a:solidFill>
              </a:rPr>
              <a:t>We need to move on from Artificial Intelligence trying to beat humans and move to a place with it helps humans by solving very complex problems much faster than we can.</a:t>
            </a:r>
          </a:p>
        </p:txBody>
      </p:sp>
    </p:spTree>
    <p:extLst>
      <p:ext uri="{BB962C8B-B14F-4D97-AF65-F5344CB8AC3E}">
        <p14:creationId xmlns:p14="http://schemas.microsoft.com/office/powerpoint/2010/main" val="2145844482"/>
      </p:ext>
    </p:extLst>
  </p:cSld>
  <p:clrMapOvr>
    <a:masterClrMapping/>
  </p:clrMapOvr>
  <mc:AlternateContent xmlns:mc="http://schemas.openxmlformats.org/markup-compatibility/2006" xmlns:p14="http://schemas.microsoft.com/office/powerpoint/2010/main">
    <mc:Choice Requires="p14">
      <p:transition p14:dur="0" advTm="1411"/>
    </mc:Choice>
    <mc:Fallback xmlns="">
      <p:transition advTm="141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04B4A0-27D2-4148-8614-4D66A1D0BF2D}"/>
              </a:ext>
            </a:extLst>
          </p:cNvPr>
          <p:cNvSpPr txBox="1"/>
          <p:nvPr/>
        </p:nvSpPr>
        <p:spPr>
          <a:xfrm>
            <a:off x="5336697" y="2415466"/>
            <a:ext cx="5810082"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Brian.Sherwin@Microsoft.com</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bsherwin</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linkedin.com/in/</a:t>
            </a:r>
            <a:r>
              <a:rPr lang="en-US" sz="2400" dirty="0" err="1">
                <a:gradFill>
                  <a:gsLst>
                    <a:gs pos="2917">
                      <a:schemeClr val="tx1"/>
                    </a:gs>
                    <a:gs pos="30000">
                      <a:schemeClr val="tx1"/>
                    </a:gs>
                  </a:gsLst>
                  <a:lin ang="5400000" scaled="0"/>
                </a:gradFill>
              </a:rPr>
              <a:t>bsherwin</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84088503"/>
      </p:ext>
    </p:extLst>
  </p:cSld>
  <p:clrMapOvr>
    <a:masterClrMapping/>
  </p:clrMapOvr>
  <mc:AlternateContent xmlns:mc="http://schemas.openxmlformats.org/markup-compatibility/2006" xmlns:p14="http://schemas.microsoft.com/office/powerpoint/2010/main">
    <mc:Choice Requires="p14">
      <p:transition p14:dur="0" advTm="1411"/>
    </mc:Choice>
    <mc:Fallback xmlns="">
      <p:transition advTm="141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0" y="1241426"/>
            <a:ext cx="5486399" cy="3840539"/>
          </a:xfrm>
        </p:spPr>
        <p:txBody>
          <a:bodyPr/>
          <a:lstStyle/>
          <a:p>
            <a:r>
              <a:rPr lang="en-US"/>
              <a:t>Is this not the most exciting time to be a developer?</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912360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1"/>
                </a:solidFill>
              </a:rPr>
              <a:t>How we develop apps…</a:t>
            </a:r>
          </a:p>
        </p:txBody>
      </p:sp>
      <p:sp>
        <p:nvSpPr>
          <p:cNvPr id="3" name="Content Placeholder 2"/>
          <p:cNvSpPr>
            <a:spLocks noGrp="1"/>
          </p:cNvSpPr>
          <p:nvPr>
            <p:ph sz="quarter" idx="14"/>
          </p:nvPr>
        </p:nvSpPr>
        <p:spPr>
          <a:xfrm>
            <a:off x="274640" y="1211264"/>
            <a:ext cx="3657599" cy="4591450"/>
          </a:xfrm>
        </p:spPr>
        <p:txBody>
          <a:bodyPr/>
          <a:lstStyle/>
          <a:p>
            <a:r>
              <a:rPr lang="en-US">
                <a:solidFill>
                  <a:schemeClr val="bg1"/>
                </a:solidFill>
              </a:rPr>
              <a:t>Clients</a:t>
            </a:r>
          </a:p>
          <a:p>
            <a:pPr lvl="1"/>
            <a:r>
              <a:rPr lang="en-US">
                <a:solidFill>
                  <a:schemeClr val="bg1"/>
                </a:solidFill>
              </a:rPr>
              <a:t>Wearables</a:t>
            </a:r>
          </a:p>
          <a:p>
            <a:pPr lvl="1"/>
            <a:r>
              <a:rPr lang="en-US">
                <a:solidFill>
                  <a:schemeClr val="bg1"/>
                </a:solidFill>
              </a:rPr>
              <a:t>Phones</a:t>
            </a:r>
          </a:p>
          <a:p>
            <a:pPr lvl="1"/>
            <a:r>
              <a:rPr lang="en-US">
                <a:solidFill>
                  <a:schemeClr val="bg1"/>
                </a:solidFill>
              </a:rPr>
              <a:t>Tablets</a:t>
            </a:r>
          </a:p>
          <a:p>
            <a:pPr lvl="1"/>
            <a:r>
              <a:rPr lang="en-US">
                <a:solidFill>
                  <a:schemeClr val="bg1"/>
                </a:solidFill>
              </a:rPr>
              <a:t>PCs</a:t>
            </a:r>
          </a:p>
          <a:p>
            <a:pPr lvl="1"/>
            <a:r>
              <a:rPr lang="en-US">
                <a:solidFill>
                  <a:schemeClr val="bg1"/>
                </a:solidFill>
              </a:rPr>
              <a:t>Headsets</a:t>
            </a:r>
          </a:p>
          <a:p>
            <a:r>
              <a:rPr lang="en-US">
                <a:solidFill>
                  <a:schemeClr val="bg1"/>
                </a:solidFill>
              </a:rPr>
              <a:t>Compute</a:t>
            </a:r>
          </a:p>
          <a:p>
            <a:pPr lvl="1"/>
            <a:r>
              <a:rPr lang="en-US">
                <a:solidFill>
                  <a:schemeClr val="bg1"/>
                </a:solidFill>
              </a:rPr>
              <a:t>Microcontroller</a:t>
            </a:r>
          </a:p>
          <a:p>
            <a:pPr lvl="1"/>
            <a:r>
              <a:rPr lang="en-US">
                <a:solidFill>
                  <a:schemeClr val="bg1"/>
                </a:solidFill>
              </a:rPr>
              <a:t>Global Scale Super Compute</a:t>
            </a:r>
          </a:p>
        </p:txBody>
      </p:sp>
      <p:pic>
        <p:nvPicPr>
          <p:cNvPr id="5" name="Content Placeholder 4"/>
          <p:cNvPicPr>
            <a:picLocks noGrp="1" noChangeAspect="1"/>
          </p:cNvPicPr>
          <p:nvPr>
            <p:ph sz="quarter" idx="15"/>
          </p:nvPr>
        </p:nvPicPr>
        <p:blipFill>
          <a:blip r:embed="rId2"/>
          <a:stretch>
            <a:fillRect/>
          </a:stretch>
        </p:blipFill>
        <p:spPr>
          <a:xfrm>
            <a:off x="4694237" y="5092530"/>
            <a:ext cx="1828800" cy="1420368"/>
          </a:xfrm>
        </p:spPr>
      </p:pic>
      <p:pic>
        <p:nvPicPr>
          <p:cNvPr id="6" name="Picture 5"/>
          <p:cNvPicPr>
            <a:picLocks noChangeAspect="1"/>
          </p:cNvPicPr>
          <p:nvPr/>
        </p:nvPicPr>
        <p:blipFill>
          <a:blip r:embed="rId3"/>
          <a:stretch>
            <a:fillRect/>
          </a:stretch>
        </p:blipFill>
        <p:spPr>
          <a:xfrm>
            <a:off x="9266237" y="4888314"/>
            <a:ext cx="2565918" cy="1828800"/>
          </a:xfrm>
          <a:prstGeom prst="rect">
            <a:avLst/>
          </a:prstGeom>
        </p:spPr>
      </p:pic>
      <p:pic>
        <p:nvPicPr>
          <p:cNvPr id="8" name="Picture 7"/>
          <p:cNvPicPr>
            <a:picLocks noChangeAspect="1"/>
          </p:cNvPicPr>
          <p:nvPr/>
        </p:nvPicPr>
        <p:blipFill>
          <a:blip r:embed="rId4"/>
          <a:stretch>
            <a:fillRect/>
          </a:stretch>
        </p:blipFill>
        <p:spPr>
          <a:xfrm>
            <a:off x="5605956" y="2037108"/>
            <a:ext cx="4704639" cy="3802062"/>
          </a:xfrm>
          <a:prstGeom prst="rect">
            <a:avLst/>
          </a:prstGeom>
        </p:spPr>
      </p:pic>
      <p:pic>
        <p:nvPicPr>
          <p:cNvPr id="7" name="Picture 6"/>
          <p:cNvPicPr>
            <a:picLocks noChangeAspect="1"/>
          </p:cNvPicPr>
          <p:nvPr/>
        </p:nvPicPr>
        <p:blipFill>
          <a:blip r:embed="rId5"/>
          <a:stretch>
            <a:fillRect/>
          </a:stretch>
        </p:blipFill>
        <p:spPr>
          <a:xfrm>
            <a:off x="9475808" y="906462"/>
            <a:ext cx="2508504" cy="1920240"/>
          </a:xfrm>
          <a:prstGeom prst="rect">
            <a:avLst/>
          </a:prstGeom>
        </p:spPr>
      </p:pic>
      <p:pic>
        <p:nvPicPr>
          <p:cNvPr id="1026" name="Picture 2" descr="Image result for microsoft ban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401686">
            <a:off x="3265100" y="1572194"/>
            <a:ext cx="3484507" cy="1471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33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46833" y="497"/>
            <a:ext cx="7588761" cy="6994028"/>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bwMode="auto">
          <a:xfrm>
            <a:off x="4846833" y="497"/>
            <a:ext cx="7588761" cy="6994028"/>
          </a:xfrm>
          <a:prstGeom prst="rect">
            <a:avLst/>
          </a:prstGeom>
          <a:solidFill>
            <a:schemeClr val="accent5">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427037" y="601662"/>
            <a:ext cx="3614128" cy="6032421"/>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1199"/>
              </a:spcAft>
              <a:buClrTx/>
              <a:buSzTx/>
              <a:buFontTx/>
              <a:buNone/>
              <a:tabLst/>
              <a:defRPr/>
            </a:pPr>
            <a:r>
              <a:rPr kumimoji="0" lang="en-US" altLang="en-US" sz="5000" b="0" i="0" u="none" strike="noStrike" kern="0" cap="none" spc="0" normalizeH="0" baseline="0" noProof="0">
                <a:ln>
                  <a:noFill/>
                </a:ln>
                <a:solidFill>
                  <a:sysClr val="windowText" lastClr="000000"/>
                </a:solidFill>
                <a:effectLst/>
                <a:uLnTx/>
                <a:uFillTx/>
                <a:latin typeface="Segoe UI Light"/>
                <a:ea typeface="+mn-ea"/>
                <a:cs typeface="+mn-cs"/>
              </a:rPr>
              <a:t>Microsoft </a:t>
            </a:r>
            <a:br>
              <a:rPr kumimoji="0" lang="en-US" altLang="en-US" sz="5000" b="0" i="0" u="none" strike="noStrike" kern="0" cap="none" spc="0" normalizeH="0" baseline="0" noProof="0">
                <a:ln>
                  <a:noFill/>
                </a:ln>
                <a:solidFill>
                  <a:sysClr val="windowText" lastClr="000000"/>
                </a:solidFill>
                <a:effectLst/>
                <a:uLnTx/>
                <a:uFillTx/>
                <a:latin typeface="Segoe UI Light"/>
                <a:ea typeface="+mn-ea"/>
                <a:cs typeface="+mn-cs"/>
              </a:rPr>
            </a:br>
            <a:r>
              <a:rPr kumimoji="0" lang="en-US" altLang="en-US" sz="5000" b="0" i="0" u="none" strike="noStrike" kern="0" cap="none" spc="0" normalizeH="0" baseline="0" noProof="0">
                <a:ln>
                  <a:noFill/>
                </a:ln>
                <a:solidFill>
                  <a:sysClr val="windowText" lastClr="000000"/>
                </a:solidFill>
                <a:effectLst/>
                <a:uLnTx/>
                <a:uFillTx/>
                <a:latin typeface="Segoe UI Light"/>
                <a:ea typeface="+mn-ea"/>
                <a:cs typeface="+mn-cs"/>
              </a:rPr>
              <a:t>Cognitive </a:t>
            </a:r>
            <a:br>
              <a:rPr kumimoji="0" lang="en-US" altLang="en-US" sz="5000" b="0" i="0" u="none" strike="noStrike" kern="0" cap="none" spc="0" normalizeH="0" baseline="0" noProof="0">
                <a:ln>
                  <a:noFill/>
                </a:ln>
                <a:solidFill>
                  <a:sysClr val="windowText" lastClr="000000"/>
                </a:solidFill>
                <a:effectLst/>
                <a:uLnTx/>
                <a:uFillTx/>
                <a:latin typeface="Segoe UI Light"/>
                <a:ea typeface="+mn-ea"/>
                <a:cs typeface="+mn-cs"/>
              </a:rPr>
            </a:br>
            <a:r>
              <a:rPr kumimoji="0" lang="en-US" altLang="en-US" sz="5000" b="0" i="0" u="none" strike="noStrike" kern="0" cap="none" spc="0" normalizeH="0" baseline="0" noProof="0">
                <a:ln>
                  <a:noFill/>
                </a:ln>
                <a:solidFill>
                  <a:sysClr val="windowText" lastClr="000000"/>
                </a:solidFill>
                <a:effectLst/>
                <a:uLnTx/>
                <a:uFillTx/>
                <a:latin typeface="Segoe UI Light"/>
                <a:ea typeface="+mn-ea"/>
                <a:cs typeface="+mn-cs"/>
              </a:rPr>
              <a:t>Services</a:t>
            </a:r>
          </a:p>
          <a:p>
            <a:pPr marL="0" marR="0" lvl="0" indent="0" algn="l" defTabSz="932597" rtl="0" eaLnBrk="1" fontAlgn="auto" latinLnBrk="0" hangingPunct="1">
              <a:lnSpc>
                <a:spcPct val="100000"/>
              </a:lnSpc>
              <a:spcBef>
                <a:spcPts val="0"/>
              </a:spcBef>
              <a:spcAft>
                <a:spcPts val="1199"/>
              </a:spcAft>
              <a:buClrTx/>
              <a:buSzTx/>
              <a:buFontTx/>
              <a:buNone/>
              <a:tabLst/>
              <a:defRPr/>
            </a:pPr>
            <a:r>
              <a:rPr kumimoji="0" lang="en-US" sz="3600" b="0" i="0" u="none" strike="noStrike" kern="0" cap="none" spc="0" normalizeH="0" baseline="0" noProof="0">
                <a:ln>
                  <a:noFill/>
                </a:ln>
                <a:gradFill>
                  <a:gsLst>
                    <a:gs pos="0">
                      <a:srgbClr val="008272"/>
                    </a:gs>
                    <a:gs pos="100000">
                      <a:srgbClr val="008272"/>
                    </a:gs>
                  </a:gsLst>
                  <a:lin ang="5400000" scaled="0"/>
                </a:gradFill>
                <a:effectLst/>
                <a:uLnTx/>
                <a:uFillTx/>
                <a:latin typeface="Segoe UI Light"/>
                <a:ea typeface="+mn-ea"/>
                <a:cs typeface="+mn-cs"/>
              </a:rPr>
              <a:t>Give your apps </a:t>
            </a:r>
            <a:br>
              <a:rPr kumimoji="0" lang="en-US" sz="3600" b="0" i="0" u="none" strike="noStrike" kern="0" cap="none" spc="0" normalizeH="0" baseline="0" noProof="0">
                <a:ln>
                  <a:noFill/>
                </a:ln>
                <a:gradFill>
                  <a:gsLst>
                    <a:gs pos="0">
                      <a:srgbClr val="008272"/>
                    </a:gs>
                    <a:gs pos="100000">
                      <a:srgbClr val="008272"/>
                    </a:gs>
                  </a:gsLst>
                  <a:lin ang="5400000" scaled="0"/>
                </a:gradFill>
                <a:effectLst/>
                <a:uLnTx/>
                <a:uFillTx/>
                <a:latin typeface="Segoe UI Light"/>
                <a:ea typeface="+mn-ea"/>
                <a:cs typeface="+mn-cs"/>
              </a:rPr>
            </a:br>
            <a:r>
              <a:rPr kumimoji="0" lang="en-US" sz="3600" b="0" i="0" u="none" strike="noStrike" kern="0" cap="none" spc="0" normalizeH="0" baseline="0" noProof="0">
                <a:ln>
                  <a:noFill/>
                </a:ln>
                <a:gradFill>
                  <a:gsLst>
                    <a:gs pos="0">
                      <a:srgbClr val="008272"/>
                    </a:gs>
                    <a:gs pos="100000">
                      <a:srgbClr val="008272"/>
                    </a:gs>
                  </a:gsLst>
                  <a:lin ang="5400000" scaled="0"/>
                </a:gradFill>
                <a:effectLst/>
                <a:uLnTx/>
                <a:uFillTx/>
                <a:latin typeface="Segoe UI Light"/>
                <a:ea typeface="+mn-ea"/>
                <a:cs typeface="+mn-cs"/>
              </a:rPr>
              <a:t>a human side</a:t>
            </a:r>
          </a:p>
          <a:p>
            <a:pPr lvl="0" defTabSz="932597">
              <a:spcAft>
                <a:spcPts val="1199"/>
              </a:spcAft>
              <a:defRPr/>
            </a:pPr>
            <a:r>
              <a:rPr lang="en-US" sz="2400"/>
              <a:t>Enable natural and contextual interaction with tools that augment users' experiences via the power of machine-based AI.</a:t>
            </a:r>
            <a:endParaRPr kumimoji="0" lang="en-US" sz="2400" b="0" i="0" u="none" strike="noStrike" kern="0" cap="none" spc="0" normalizeH="0" baseline="0" noProof="0">
              <a:ln>
                <a:noFill/>
              </a:ln>
              <a:gradFill>
                <a:gsLst>
                  <a:gs pos="0">
                    <a:srgbClr val="008272"/>
                  </a:gs>
                  <a:gs pos="100000">
                    <a:srgbClr val="008272"/>
                  </a:gs>
                </a:gsLst>
                <a:lin ang="5400000" scaled="0"/>
              </a:gradFill>
              <a:effectLst/>
              <a:uLnTx/>
              <a:uFillTx/>
              <a:latin typeface="Segoe UI Light"/>
              <a:ea typeface="+mn-ea"/>
              <a:cs typeface="+mn-cs"/>
            </a:endParaRPr>
          </a:p>
        </p:txBody>
      </p:sp>
      <p:sp>
        <p:nvSpPr>
          <p:cNvPr id="6" name="TextBox 5"/>
          <p:cNvSpPr txBox="1"/>
          <p:nvPr/>
        </p:nvSpPr>
        <p:spPr>
          <a:xfrm>
            <a:off x="6403730" y="968550"/>
            <a:ext cx="466301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Vision</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Light"/>
                <a:ea typeface="+mn-ea"/>
                <a:cs typeface="+mn-cs"/>
              </a:rPr>
              <a:t>From faces to feelings, allow your </a:t>
            </a:r>
            <a:br>
              <a:rPr kumimoji="0" lang="en-US" sz="2000" b="0" i="0" u="none" strike="noStrike" kern="0" cap="none" spc="0" normalizeH="0" baseline="0" noProof="0">
                <a:ln>
                  <a:noFill/>
                </a:ln>
                <a:solidFill>
                  <a:srgbClr val="FFFFFF"/>
                </a:solidFill>
                <a:effectLst/>
                <a:uLnTx/>
                <a:uFillTx/>
                <a:latin typeface="Segoe UI Light"/>
                <a:ea typeface="+mn-ea"/>
                <a:cs typeface="+mn-cs"/>
              </a:rPr>
            </a:br>
            <a:r>
              <a:rPr kumimoji="0" lang="en-US" sz="2000" b="0" i="0" u="none" strike="noStrike" kern="0" cap="none" spc="0" normalizeH="0" baseline="0" noProof="0">
                <a:ln>
                  <a:noFill/>
                </a:ln>
                <a:solidFill>
                  <a:srgbClr val="FFFFFF"/>
                </a:solidFill>
                <a:effectLst/>
                <a:uLnTx/>
                <a:uFillTx/>
                <a:latin typeface="Segoe UI Light"/>
                <a:ea typeface="+mn-ea"/>
                <a:cs typeface="+mn-cs"/>
              </a:rPr>
              <a:t>apps to understand images and video</a:t>
            </a:r>
          </a:p>
        </p:txBody>
      </p:sp>
      <p:sp>
        <p:nvSpPr>
          <p:cNvPr id="7" name="TextBox 6"/>
          <p:cNvSpPr txBox="1"/>
          <p:nvPr/>
        </p:nvSpPr>
        <p:spPr>
          <a:xfrm>
            <a:off x="6403730" y="2136779"/>
            <a:ext cx="560570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Speech</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Light"/>
                <a:ea typeface="+mn-ea"/>
                <a:cs typeface="+mn-cs"/>
              </a:rPr>
              <a:t>Hear and speak to your users by filtering noise, identifying speakers, and understanding intent</a:t>
            </a:r>
          </a:p>
        </p:txBody>
      </p:sp>
      <p:sp>
        <p:nvSpPr>
          <p:cNvPr id="8" name="TextBox 7"/>
          <p:cNvSpPr txBox="1"/>
          <p:nvPr/>
        </p:nvSpPr>
        <p:spPr>
          <a:xfrm>
            <a:off x="6403731" y="3305007"/>
            <a:ext cx="4310306"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Language</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Light"/>
                <a:ea typeface="+mn-ea"/>
                <a:cs typeface="+mn-cs"/>
              </a:rPr>
              <a:t>Process text and learn how to recognize what users want</a:t>
            </a:r>
          </a:p>
        </p:txBody>
      </p:sp>
      <p:sp>
        <p:nvSpPr>
          <p:cNvPr id="9" name="TextBox 8"/>
          <p:cNvSpPr txBox="1"/>
          <p:nvPr/>
        </p:nvSpPr>
        <p:spPr>
          <a:xfrm>
            <a:off x="6403730" y="4473236"/>
            <a:ext cx="466301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Knowledge</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Light"/>
                <a:ea typeface="+mn-ea"/>
                <a:cs typeface="+mn-cs"/>
              </a:rPr>
              <a:t>Tap into rich knowledge amassed from </a:t>
            </a:r>
            <a:br>
              <a:rPr kumimoji="0" lang="en-US" sz="2000" b="0" i="0" u="none" strike="noStrike" kern="0" cap="none" spc="0" normalizeH="0" baseline="0" noProof="0">
                <a:ln>
                  <a:noFill/>
                </a:ln>
                <a:solidFill>
                  <a:srgbClr val="FFFFFF"/>
                </a:solidFill>
                <a:effectLst/>
                <a:uLnTx/>
                <a:uFillTx/>
                <a:latin typeface="Segoe UI Light"/>
                <a:ea typeface="+mn-ea"/>
                <a:cs typeface="+mn-cs"/>
              </a:rPr>
            </a:br>
            <a:r>
              <a:rPr kumimoji="0" lang="en-US" sz="2000" b="0" i="0" u="none" strike="noStrike" kern="0" cap="none" spc="0" normalizeH="0" baseline="0" noProof="0">
                <a:ln>
                  <a:noFill/>
                </a:ln>
                <a:solidFill>
                  <a:srgbClr val="FFFFFF"/>
                </a:solidFill>
                <a:effectLst/>
                <a:uLnTx/>
                <a:uFillTx/>
                <a:latin typeface="Segoe UI Light"/>
                <a:ea typeface="+mn-ea"/>
                <a:cs typeface="+mn-cs"/>
              </a:rPr>
              <a:t>the web, academia, or your own data</a:t>
            </a:r>
          </a:p>
        </p:txBody>
      </p:sp>
      <p:sp>
        <p:nvSpPr>
          <p:cNvPr id="10" name="TextBox 9"/>
          <p:cNvSpPr txBox="1"/>
          <p:nvPr/>
        </p:nvSpPr>
        <p:spPr>
          <a:xfrm>
            <a:off x="6403731" y="5641462"/>
            <a:ext cx="5377106" cy="1299635"/>
          </a:xfrm>
          <a:prstGeom prst="rect">
            <a:avLst/>
          </a:prstGeom>
          <a:noFill/>
        </p:spPr>
        <p:txBody>
          <a:bodyPr wrap="square" lIns="186521" tIns="149217" rIns="93260"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Search</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Light"/>
                <a:ea typeface="+mn-ea"/>
                <a:cs typeface="+mn-cs"/>
              </a:rPr>
              <a:t>Access billions of web pages, images, videos, and news with the power of Bing APIs</a:t>
            </a:r>
          </a:p>
        </p:txBody>
      </p:sp>
      <p:sp>
        <p:nvSpPr>
          <p:cNvPr id="3" name="Rectangle 2"/>
          <p:cNvSpPr/>
          <p:nvPr/>
        </p:nvSpPr>
        <p:spPr>
          <a:xfrm>
            <a:off x="5268388" y="307629"/>
            <a:ext cx="3732112" cy="600934"/>
          </a:xfrm>
          <a:prstGeom prst="rect">
            <a:avLst/>
          </a:prstGeom>
        </p:spPr>
        <p:txBody>
          <a:bodyPr wrap="none">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3672" b="0" i="0" u="none" strike="noStrike" kern="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Cognitive Services</a:t>
            </a:r>
          </a:p>
        </p:txBody>
      </p:sp>
      <p:sp>
        <p:nvSpPr>
          <p:cNvPr id="40" name="Freeform 22"/>
          <p:cNvSpPr>
            <a:spLocks noChangeAspect="1"/>
          </p:cNvSpPr>
          <p:nvPr/>
        </p:nvSpPr>
        <p:spPr bwMode="auto">
          <a:xfrm>
            <a:off x="5511675" y="135906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Freeform 18"/>
          <p:cNvSpPr>
            <a:spLocks noChangeAspect="1"/>
          </p:cNvSpPr>
          <p:nvPr/>
        </p:nvSpPr>
        <p:spPr bwMode="auto">
          <a:xfrm>
            <a:off x="5549785" y="2488410"/>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Freeform 9"/>
          <p:cNvSpPr>
            <a:spLocks noChangeAspect="1"/>
          </p:cNvSpPr>
          <p:nvPr/>
        </p:nvSpPr>
        <p:spPr bwMode="auto">
          <a:xfrm>
            <a:off x="5634608" y="3649183"/>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Freeform 5"/>
          <p:cNvSpPr>
            <a:spLocks/>
          </p:cNvSpPr>
          <p:nvPr/>
        </p:nvSpPr>
        <p:spPr bwMode="auto">
          <a:xfrm>
            <a:off x="5580475" y="4818461"/>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6" name="Group 45"/>
          <p:cNvGrpSpPr/>
          <p:nvPr/>
        </p:nvGrpSpPr>
        <p:grpSpPr>
          <a:xfrm>
            <a:off x="5574791" y="5985638"/>
            <a:ext cx="548278" cy="539009"/>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1565948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40" grpId="0" animBg="1"/>
      <p:bldP spid="41" grpId="0" animBg="1"/>
      <p:bldP spid="42" grpId="0" animBg="1"/>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solidFill>
                  <a:schemeClr val="bg1"/>
                </a:solidFill>
              </a:rPr>
              <a:t>Cognitive Services</a:t>
            </a:r>
          </a:p>
        </p:txBody>
      </p:sp>
      <p:sp>
        <p:nvSpPr>
          <p:cNvPr id="15" name="Rectangle 14"/>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chemeClr val="bg1"/>
              </a:solidFill>
              <a:effectLst/>
              <a:uLnTx/>
              <a:uFillTx/>
              <a:latin typeface="Segoe UI"/>
              <a:ea typeface="+mn-ea"/>
              <a:cs typeface="+mn-cs"/>
            </a:endParaRPr>
          </a:p>
        </p:txBody>
      </p:sp>
      <p:sp>
        <p:nvSpPr>
          <p:cNvPr id="16" name="Rectangle 15"/>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chemeClr val="bg1"/>
              </a:solidFill>
              <a:effectLst/>
              <a:uLnTx/>
              <a:uFillTx/>
              <a:latin typeface="Segoe UI"/>
              <a:ea typeface="+mn-ea"/>
              <a:cs typeface="+mn-cs"/>
            </a:endParaRPr>
          </a:p>
        </p:txBody>
      </p:sp>
      <p:grpSp>
        <p:nvGrpSpPr>
          <p:cNvPr id="7" name="Group 6"/>
          <p:cNvGrpSpPr/>
          <p:nvPr/>
        </p:nvGrpSpPr>
        <p:grpSpPr>
          <a:xfrm>
            <a:off x="463054" y="3657933"/>
            <a:ext cx="2141063" cy="639988"/>
            <a:chOff x="6827777" y="4411662"/>
            <a:chExt cx="2459932" cy="533400"/>
          </a:xfrm>
          <a:solidFill>
            <a:schemeClr val="tx1"/>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Emotion</a:t>
              </a:r>
            </a:p>
          </p:txBody>
        </p:sp>
      </p:grpSp>
      <p:grpSp>
        <p:nvGrpSpPr>
          <p:cNvPr id="12" name="Group 11"/>
          <p:cNvGrpSpPr/>
          <p:nvPr/>
        </p:nvGrpSpPr>
        <p:grpSpPr>
          <a:xfrm>
            <a:off x="2736302" y="3657933"/>
            <a:ext cx="2239961" cy="639988"/>
            <a:chOff x="9701909" y="5021262"/>
            <a:chExt cx="2459932" cy="533400"/>
          </a:xfrm>
          <a:solidFill>
            <a:schemeClr val="tx1"/>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Speaker Recognition</a:t>
              </a:r>
            </a:p>
          </p:txBody>
        </p:sp>
      </p:grpSp>
      <p:grpSp>
        <p:nvGrpSpPr>
          <p:cNvPr id="19" name="Group 18"/>
          <p:cNvGrpSpPr/>
          <p:nvPr/>
        </p:nvGrpSpPr>
        <p:grpSpPr>
          <a:xfrm>
            <a:off x="2736301" y="4385599"/>
            <a:ext cx="2239961" cy="639988"/>
            <a:chOff x="9701909" y="5630862"/>
            <a:chExt cx="2459932" cy="533400"/>
          </a:xfrm>
          <a:solidFill>
            <a:schemeClr val="tx1"/>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Speech</a:t>
              </a:r>
            </a:p>
          </p:txBody>
        </p:sp>
      </p:grpSp>
      <p:grpSp>
        <p:nvGrpSpPr>
          <p:cNvPr id="24" name="Group 23"/>
          <p:cNvGrpSpPr/>
          <p:nvPr/>
        </p:nvGrpSpPr>
        <p:grpSpPr>
          <a:xfrm>
            <a:off x="2731501" y="2930267"/>
            <a:ext cx="2243172" cy="639985"/>
            <a:chOff x="9701907" y="3192460"/>
            <a:chExt cx="2459932" cy="533400"/>
          </a:xfrm>
          <a:solidFill>
            <a:schemeClr val="tx1"/>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Custom Recognition</a:t>
              </a:r>
            </a:p>
          </p:txBody>
        </p:sp>
      </p:grpSp>
      <p:grpSp>
        <p:nvGrpSpPr>
          <p:cNvPr id="29" name="Group 28"/>
          <p:cNvGrpSpPr/>
          <p:nvPr/>
        </p:nvGrpSpPr>
        <p:grpSpPr>
          <a:xfrm>
            <a:off x="463054" y="2930267"/>
            <a:ext cx="2142075" cy="639988"/>
            <a:chOff x="6827776" y="3192468"/>
            <a:chExt cx="2459933" cy="533401"/>
          </a:xfrm>
          <a:solidFill>
            <a:schemeClr val="tx1"/>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Computer Vision</a:t>
              </a:r>
            </a:p>
          </p:txBody>
        </p:sp>
      </p:grpSp>
      <p:grpSp>
        <p:nvGrpSpPr>
          <p:cNvPr id="34" name="Group 33"/>
          <p:cNvGrpSpPr/>
          <p:nvPr/>
        </p:nvGrpSpPr>
        <p:grpSpPr>
          <a:xfrm>
            <a:off x="463054" y="4385599"/>
            <a:ext cx="2143454" cy="639988"/>
            <a:chOff x="6827777" y="3802062"/>
            <a:chExt cx="2459932" cy="533400"/>
          </a:xfrm>
          <a:solidFill>
            <a:schemeClr val="tx1"/>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Face</a:t>
              </a:r>
            </a:p>
          </p:txBody>
        </p:sp>
      </p:grpSp>
      <p:grpSp>
        <p:nvGrpSpPr>
          <p:cNvPr id="39" name="Group 38"/>
          <p:cNvGrpSpPr/>
          <p:nvPr/>
        </p:nvGrpSpPr>
        <p:grpSpPr>
          <a:xfrm>
            <a:off x="463054" y="5113265"/>
            <a:ext cx="2141064" cy="639988"/>
            <a:chOff x="6827777" y="3802062"/>
            <a:chExt cx="2459932" cy="533400"/>
          </a:xfrm>
          <a:solidFill>
            <a:schemeClr val="tx1"/>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4787" y="2334672"/>
            <a:ext cx="302355" cy="366791"/>
          </a:xfrm>
          <a:prstGeom prst="rect">
            <a:avLst/>
          </a:prstGeom>
        </p:spPr>
      </p:pic>
      <p:sp>
        <p:nvSpPr>
          <p:cNvPr id="45" name="Right Bracket 44"/>
          <p:cNvSpPr/>
          <p:nvPr/>
        </p:nvSpPr>
        <p:spPr>
          <a:xfrm rot="16200000">
            <a:off x="6055476" y="-3810186"/>
            <a:ext cx="214117" cy="1181100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chemeClr val="bg1"/>
              </a:solidFill>
              <a:effectLst/>
              <a:uLnTx/>
              <a:uFillTx/>
              <a:latin typeface="Segoe UI"/>
              <a:ea typeface="+mn-ea"/>
              <a:cs typeface="+mn-cs"/>
            </a:endParaRPr>
          </a:p>
        </p:txBody>
      </p:sp>
      <p:sp>
        <p:nvSpPr>
          <p:cNvPr id="46" name="Rectangle 45"/>
          <p:cNvSpPr/>
          <p:nvPr/>
        </p:nvSpPr>
        <p:spPr>
          <a:xfrm>
            <a:off x="274639" y="1328270"/>
            <a:ext cx="11889564" cy="568792"/>
          </a:xfrm>
          <a:prstGeom prst="rect">
            <a:avLst/>
          </a:prstGeom>
          <a:noFill/>
          <a:ln w="25400" cap="flat" cmpd="sng" algn="ctr">
            <a:noFill/>
            <a:prstDash val="solid"/>
          </a:ln>
          <a:effectLst/>
        </p:spPr>
        <p:txBody>
          <a:bodyPr lIns="119315" tIns="59657" rIns="119315" bIns="5965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3400" b="1" i="0" u="none" strike="noStrike" kern="0" cap="none" spc="0" normalizeH="0" baseline="0" noProof="0" dirty="0">
                <a:ln>
                  <a:noFill/>
                </a:ln>
                <a:solidFill>
                  <a:schemeClr val="bg1"/>
                </a:solidFill>
                <a:effectLst/>
                <a:uLnTx/>
                <a:uFillTx/>
                <a:latin typeface="Segoe UI Light"/>
                <a:ea typeface="+mn-ea"/>
                <a:cs typeface="+mn-cs"/>
              </a:rPr>
              <a:t>microsoft.com/cognitive</a:t>
            </a:r>
          </a:p>
        </p:txBody>
      </p:sp>
      <p:grpSp>
        <p:nvGrpSpPr>
          <p:cNvPr id="48" name="Group 47"/>
          <p:cNvGrpSpPr/>
          <p:nvPr/>
        </p:nvGrpSpPr>
        <p:grpSpPr>
          <a:xfrm>
            <a:off x="9809120" y="2212081"/>
            <a:ext cx="2222405" cy="639989"/>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mn-ea"/>
                <a:cs typeface="+mn-cs"/>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bg1"/>
                  </a:solidFill>
                  <a:effectLst/>
                  <a:uLnTx/>
                  <a:uFillTx/>
                  <a:latin typeface="Segoe UI Light"/>
                  <a:ea typeface="+mn-ea"/>
                  <a:cs typeface="+mn-cs"/>
                </a:rPr>
                <a:t>Search</a:t>
              </a:r>
            </a:p>
          </p:txBody>
        </p:sp>
      </p:grpSp>
      <p:grpSp>
        <p:nvGrpSpPr>
          <p:cNvPr id="54" name="Group 53"/>
          <p:cNvGrpSpPr/>
          <p:nvPr/>
        </p:nvGrpSpPr>
        <p:grpSpPr>
          <a:xfrm>
            <a:off x="2736251" y="2204907"/>
            <a:ext cx="2259962" cy="639989"/>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mn-ea"/>
                <a:cs typeface="+mn-cs"/>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bg1"/>
                  </a:solidFill>
                  <a:effectLst/>
                  <a:uLnTx/>
                  <a:uFillTx/>
                  <a:latin typeface="Segoe UI Light"/>
                  <a:ea typeface="+mn-ea"/>
                  <a:cs typeface="+mn-cs"/>
                </a:rPr>
                <a:t>Speech</a:t>
              </a:r>
            </a:p>
          </p:txBody>
        </p:sp>
      </p:grpSp>
      <p:grpSp>
        <p:nvGrpSpPr>
          <p:cNvPr id="61" name="Group 60"/>
          <p:cNvGrpSpPr/>
          <p:nvPr/>
        </p:nvGrpSpPr>
        <p:grpSpPr>
          <a:xfrm>
            <a:off x="5094771" y="2213288"/>
            <a:ext cx="2229707" cy="639989"/>
            <a:chOff x="803520" y="1881281"/>
            <a:chExt cx="2230024" cy="640080"/>
          </a:xfrm>
        </p:grpSpPr>
        <p:sp>
          <p:nvSpPr>
            <p:cNvPr id="63" name="Rectangle 62"/>
            <p:cNvSpPr/>
            <p:nvPr/>
          </p:nvSpPr>
          <p:spPr>
            <a:xfrm>
              <a:off x="803520" y="1881281"/>
              <a:ext cx="2230024"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mn-ea"/>
                <a:cs typeface="+mn-cs"/>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bg1"/>
                  </a:solidFill>
                  <a:effectLst/>
                  <a:uLnTx/>
                  <a:uFillTx/>
                  <a:latin typeface="Segoe UI Light"/>
                  <a:ea typeface="+mn-ea"/>
                  <a:cs typeface="+mn-cs"/>
                </a:rPr>
                <a:t>Language</a:t>
              </a:r>
            </a:p>
          </p:txBody>
        </p:sp>
      </p:grpSp>
      <p:grpSp>
        <p:nvGrpSpPr>
          <p:cNvPr id="66" name="Group 65"/>
          <p:cNvGrpSpPr/>
          <p:nvPr/>
        </p:nvGrpSpPr>
        <p:grpSpPr>
          <a:xfrm>
            <a:off x="7455596" y="2212081"/>
            <a:ext cx="2222406" cy="639989"/>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mn-ea"/>
                <a:cs typeface="+mn-cs"/>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bg1"/>
                  </a:solidFill>
                  <a:effectLst/>
                  <a:uLnTx/>
                  <a:uFillTx/>
                  <a:latin typeface="Segoe UI Light"/>
                  <a:ea typeface="+mn-ea"/>
                  <a:cs typeface="+mn-cs"/>
                </a:rPr>
                <a:t>Knowledge</a:t>
              </a:r>
            </a:p>
          </p:txBody>
        </p:sp>
      </p:grpSp>
      <p:grpSp>
        <p:nvGrpSpPr>
          <p:cNvPr id="71" name="Group 70"/>
          <p:cNvGrpSpPr/>
          <p:nvPr/>
        </p:nvGrpSpPr>
        <p:grpSpPr>
          <a:xfrm>
            <a:off x="463054" y="2202600"/>
            <a:ext cx="2142077" cy="639989"/>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mn-ea"/>
                <a:cs typeface="+mn-cs"/>
              </a:endParaRPr>
            </a:p>
          </p:txBody>
        </p:sp>
        <p:sp>
          <p:nvSpPr>
            <p:cNvPr id="74" name="TextBox 73"/>
            <p:cNvSpPr txBox="1"/>
            <p:nvPr/>
          </p:nvSpPr>
          <p:spPr>
            <a:xfrm>
              <a:off x="1227725" y="1886159"/>
              <a:ext cx="1177272" cy="627911"/>
            </a:xfrm>
            <a:prstGeom prst="rect">
              <a:avLst/>
            </a:prstGeom>
            <a:no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bg1"/>
                  </a:solidFill>
                  <a:effectLst/>
                  <a:uLnTx/>
                  <a:uFillTx/>
                  <a:latin typeface="Segoe UI Light"/>
                  <a:ea typeface="+mn-ea"/>
                  <a:cs typeface="+mn-cs"/>
                </a:rPr>
                <a:t>Vision</a:t>
              </a:r>
            </a:p>
          </p:txBody>
        </p:sp>
      </p:grpSp>
      <p:grpSp>
        <p:nvGrpSpPr>
          <p:cNvPr id="75" name="Group 74"/>
          <p:cNvGrpSpPr/>
          <p:nvPr/>
        </p:nvGrpSpPr>
        <p:grpSpPr>
          <a:xfrm>
            <a:off x="5093975" y="3657933"/>
            <a:ext cx="2215165" cy="639988"/>
            <a:chOff x="9701909" y="5021262"/>
            <a:chExt cx="2459932" cy="533400"/>
          </a:xfrm>
          <a:solidFill>
            <a:schemeClr val="tx1"/>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Linguistic Analysis</a:t>
              </a:r>
            </a:p>
          </p:txBody>
        </p:sp>
      </p:grpSp>
      <p:grpSp>
        <p:nvGrpSpPr>
          <p:cNvPr id="80" name="Group 79"/>
          <p:cNvGrpSpPr/>
          <p:nvPr/>
        </p:nvGrpSpPr>
        <p:grpSpPr>
          <a:xfrm>
            <a:off x="5079850" y="4385599"/>
            <a:ext cx="2215171" cy="639988"/>
            <a:chOff x="9701909" y="5630862"/>
            <a:chExt cx="2459932" cy="533400"/>
          </a:xfrm>
          <a:solidFill>
            <a:schemeClr val="tx1"/>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Language Understanding</a:t>
              </a:r>
            </a:p>
          </p:txBody>
        </p:sp>
      </p:grpSp>
      <p:grpSp>
        <p:nvGrpSpPr>
          <p:cNvPr id="85" name="Group 84"/>
          <p:cNvGrpSpPr/>
          <p:nvPr/>
        </p:nvGrpSpPr>
        <p:grpSpPr>
          <a:xfrm>
            <a:off x="5101045" y="2930267"/>
            <a:ext cx="2216053" cy="639985"/>
            <a:chOff x="9701907" y="3192460"/>
            <a:chExt cx="2459932" cy="533400"/>
          </a:xfrm>
          <a:solidFill>
            <a:schemeClr val="tx1"/>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Bing Spell Check</a:t>
              </a:r>
            </a:p>
          </p:txBody>
        </p:sp>
      </p:grpSp>
      <p:grpSp>
        <p:nvGrpSpPr>
          <p:cNvPr id="90" name="Group 89"/>
          <p:cNvGrpSpPr/>
          <p:nvPr/>
        </p:nvGrpSpPr>
        <p:grpSpPr>
          <a:xfrm>
            <a:off x="7467385" y="3657933"/>
            <a:ext cx="2215090" cy="639988"/>
            <a:chOff x="9701909" y="5021262"/>
            <a:chExt cx="2459932" cy="533400"/>
          </a:xfrm>
          <a:solidFill>
            <a:schemeClr val="tx1"/>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Entity Linking</a:t>
              </a:r>
            </a:p>
          </p:txBody>
        </p:sp>
      </p:grpSp>
      <p:grpSp>
        <p:nvGrpSpPr>
          <p:cNvPr id="95" name="Group 94"/>
          <p:cNvGrpSpPr/>
          <p:nvPr/>
        </p:nvGrpSpPr>
        <p:grpSpPr>
          <a:xfrm>
            <a:off x="7459357" y="4385599"/>
            <a:ext cx="2223118" cy="639988"/>
            <a:chOff x="9701909" y="5630862"/>
            <a:chExt cx="2459932" cy="533400"/>
          </a:xfrm>
          <a:solidFill>
            <a:schemeClr val="tx1"/>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Knowledge Exploration</a:t>
              </a:r>
            </a:p>
          </p:txBody>
        </p:sp>
      </p:grpSp>
      <p:grpSp>
        <p:nvGrpSpPr>
          <p:cNvPr id="100" name="Group 99"/>
          <p:cNvGrpSpPr/>
          <p:nvPr/>
        </p:nvGrpSpPr>
        <p:grpSpPr>
          <a:xfrm>
            <a:off x="7443470" y="2930267"/>
            <a:ext cx="2226198" cy="639985"/>
            <a:chOff x="9701907" y="3192460"/>
            <a:chExt cx="2459932" cy="533400"/>
          </a:xfrm>
          <a:solidFill>
            <a:schemeClr val="tx1"/>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Academic Knowledge </a:t>
              </a:r>
            </a:p>
          </p:txBody>
        </p:sp>
      </p:grpSp>
      <p:grpSp>
        <p:nvGrpSpPr>
          <p:cNvPr id="105" name="Group 104"/>
          <p:cNvGrpSpPr/>
          <p:nvPr/>
        </p:nvGrpSpPr>
        <p:grpSpPr>
          <a:xfrm>
            <a:off x="9796039" y="3657933"/>
            <a:ext cx="2219546" cy="639988"/>
            <a:chOff x="9701909" y="5021262"/>
            <a:chExt cx="2459932" cy="533400"/>
          </a:xfrm>
          <a:solidFill>
            <a:schemeClr val="tx1"/>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Image Search</a:t>
              </a:r>
            </a:p>
          </p:txBody>
        </p:sp>
      </p:grpSp>
      <p:grpSp>
        <p:nvGrpSpPr>
          <p:cNvPr id="110" name="Group 109"/>
          <p:cNvGrpSpPr/>
          <p:nvPr/>
        </p:nvGrpSpPr>
        <p:grpSpPr>
          <a:xfrm>
            <a:off x="9807089" y="4385599"/>
            <a:ext cx="2214059" cy="639988"/>
            <a:chOff x="9701909" y="5630862"/>
            <a:chExt cx="2459932" cy="533400"/>
          </a:xfrm>
          <a:solidFill>
            <a:schemeClr val="tx1"/>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Video Search</a:t>
              </a:r>
            </a:p>
          </p:txBody>
        </p:sp>
      </p:grpSp>
      <p:grpSp>
        <p:nvGrpSpPr>
          <p:cNvPr id="115" name="Group 114"/>
          <p:cNvGrpSpPr/>
          <p:nvPr/>
        </p:nvGrpSpPr>
        <p:grpSpPr>
          <a:xfrm>
            <a:off x="9796039" y="2930267"/>
            <a:ext cx="2222631" cy="639985"/>
            <a:chOff x="9701907" y="3192460"/>
            <a:chExt cx="2459932" cy="533400"/>
          </a:xfrm>
          <a:solidFill>
            <a:schemeClr val="tx1"/>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Web Search</a:t>
              </a:r>
            </a:p>
          </p:txBody>
        </p:sp>
      </p:grpSp>
      <p:grpSp>
        <p:nvGrpSpPr>
          <p:cNvPr id="120" name="Group 119"/>
          <p:cNvGrpSpPr/>
          <p:nvPr/>
        </p:nvGrpSpPr>
        <p:grpSpPr>
          <a:xfrm>
            <a:off x="5079851" y="5839223"/>
            <a:ext cx="2215170" cy="639988"/>
            <a:chOff x="9701909" y="5021262"/>
            <a:chExt cx="2459932" cy="533400"/>
          </a:xfrm>
          <a:solidFill>
            <a:schemeClr val="tx1"/>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WebLM</a:t>
              </a:r>
            </a:p>
          </p:txBody>
        </p:sp>
      </p:grpSp>
      <p:grpSp>
        <p:nvGrpSpPr>
          <p:cNvPr id="125" name="Group 124"/>
          <p:cNvGrpSpPr/>
          <p:nvPr/>
        </p:nvGrpSpPr>
        <p:grpSpPr>
          <a:xfrm>
            <a:off x="5078310" y="5113265"/>
            <a:ext cx="2218249" cy="639985"/>
            <a:chOff x="9701907" y="3192460"/>
            <a:chExt cx="2459932" cy="533400"/>
          </a:xfrm>
          <a:solidFill>
            <a:schemeClr val="tx1"/>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Text Analytics</a:t>
              </a:r>
            </a:p>
          </p:txBody>
        </p:sp>
      </p:grpSp>
      <p:sp>
        <p:nvSpPr>
          <p:cNvPr id="132" name="Rectangle 131"/>
          <p:cNvSpPr/>
          <p:nvPr/>
        </p:nvSpPr>
        <p:spPr>
          <a:xfrm>
            <a:off x="7465103" y="5113265"/>
            <a:ext cx="2204565" cy="637048"/>
          </a:xfrm>
          <a:prstGeom prst="rect">
            <a:avLst/>
          </a:prstGeom>
          <a:solidFill>
            <a:schemeClr val="tx1"/>
          </a:solid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  Recommendations</a:t>
            </a:r>
          </a:p>
        </p:txBody>
      </p:sp>
      <p:grpSp>
        <p:nvGrpSpPr>
          <p:cNvPr id="135" name="Group 134"/>
          <p:cNvGrpSpPr/>
          <p:nvPr/>
        </p:nvGrpSpPr>
        <p:grpSpPr>
          <a:xfrm>
            <a:off x="9832718" y="5839223"/>
            <a:ext cx="2210974" cy="639988"/>
            <a:chOff x="9701909" y="5021262"/>
            <a:chExt cx="2459932" cy="533400"/>
          </a:xfrm>
          <a:solidFill>
            <a:schemeClr val="tx1"/>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Autosuggest</a:t>
              </a:r>
            </a:p>
          </p:txBody>
        </p:sp>
      </p:grpSp>
      <p:grpSp>
        <p:nvGrpSpPr>
          <p:cNvPr id="140" name="Group 139"/>
          <p:cNvGrpSpPr/>
          <p:nvPr/>
        </p:nvGrpSpPr>
        <p:grpSpPr>
          <a:xfrm>
            <a:off x="9823245" y="5113265"/>
            <a:ext cx="2214059" cy="639985"/>
            <a:chOff x="9701907" y="3192460"/>
            <a:chExt cx="2459932" cy="533400"/>
          </a:xfrm>
          <a:solidFill>
            <a:schemeClr val="tx1"/>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News Search</a:t>
              </a:r>
            </a:p>
          </p:txBody>
        </p:sp>
      </p:grpSp>
      <p:sp>
        <p:nvSpPr>
          <p:cNvPr id="99" name="Rectangle 98"/>
          <p:cNvSpPr/>
          <p:nvPr/>
        </p:nvSpPr>
        <p:spPr>
          <a:xfrm>
            <a:off x="274639" y="2044305"/>
            <a:ext cx="11889564" cy="4653357"/>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25" tIns="60862" rIns="121725" bIns="60862"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chemeClr val="bg1"/>
              </a:solidFill>
              <a:effectLst/>
              <a:uLnTx/>
              <a:uFillTx/>
              <a:latin typeface="Segoe UI"/>
              <a:ea typeface="+mn-ea"/>
              <a:cs typeface="+mn-cs"/>
            </a:endParaRPr>
          </a:p>
        </p:txBody>
      </p:sp>
      <p:grpSp>
        <p:nvGrpSpPr>
          <p:cNvPr id="104" name="Group 103"/>
          <p:cNvGrpSpPr/>
          <p:nvPr/>
        </p:nvGrpSpPr>
        <p:grpSpPr>
          <a:xfrm>
            <a:off x="2740610" y="5113265"/>
            <a:ext cx="2229241" cy="629544"/>
            <a:chOff x="9701909" y="5021262"/>
            <a:chExt cx="2459932" cy="533400"/>
          </a:xfrm>
          <a:solidFill>
            <a:schemeClr val="tx1"/>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Light"/>
                  <a:ea typeface="+mn-ea"/>
                  <a:cs typeface="+mn-cs"/>
                </a:rPr>
                <a:t>Translator</a:t>
              </a:r>
            </a:p>
          </p:txBody>
        </p:sp>
      </p:grpSp>
      <p:sp>
        <p:nvSpPr>
          <p:cNvPr id="101" name="Freeform 22"/>
          <p:cNvSpPr>
            <a:spLocks noChangeAspect="1"/>
          </p:cNvSpPr>
          <p:nvPr/>
        </p:nvSpPr>
        <p:spPr bwMode="auto">
          <a:xfrm>
            <a:off x="550897" y="2408221"/>
            <a:ext cx="365760" cy="242032"/>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chemeClr val="bg1"/>
              </a:solidFill>
              <a:effectLst/>
              <a:uLnTx/>
              <a:uFillTx/>
              <a:latin typeface="Segoe UI"/>
              <a:ea typeface="+mn-ea"/>
              <a:cs typeface="+mn-cs"/>
            </a:endParaRPr>
          </a:p>
        </p:txBody>
      </p:sp>
      <p:sp>
        <p:nvSpPr>
          <p:cNvPr id="111" name="Freeform 18"/>
          <p:cNvSpPr>
            <a:spLocks noChangeAspect="1"/>
          </p:cNvSpPr>
          <p:nvPr/>
        </p:nvSpPr>
        <p:spPr bwMode="auto">
          <a:xfrm>
            <a:off x="2841120" y="2369831"/>
            <a:ext cx="363944" cy="31881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chemeClr val="bg1"/>
              </a:solidFill>
              <a:effectLst/>
              <a:uLnTx/>
              <a:uFillTx/>
              <a:latin typeface="Segoe UI"/>
              <a:ea typeface="+mn-ea"/>
              <a:cs typeface="+mn-cs"/>
            </a:endParaRPr>
          </a:p>
        </p:txBody>
      </p:sp>
      <p:sp>
        <p:nvSpPr>
          <p:cNvPr id="114" name="Freeform 9"/>
          <p:cNvSpPr>
            <a:spLocks noChangeAspect="1"/>
          </p:cNvSpPr>
          <p:nvPr/>
        </p:nvSpPr>
        <p:spPr bwMode="auto">
          <a:xfrm>
            <a:off x="5228454" y="2380516"/>
            <a:ext cx="236539" cy="29744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chemeClr val="bg1"/>
              </a:solidFill>
              <a:effectLst/>
              <a:uLnTx/>
              <a:uFillTx/>
              <a:latin typeface="Segoe UI"/>
              <a:ea typeface="+mn-ea"/>
              <a:cs typeface="+mn-cs"/>
            </a:endParaRPr>
          </a:p>
        </p:txBody>
      </p:sp>
      <p:sp>
        <p:nvSpPr>
          <p:cNvPr id="116" name="Freeform 5"/>
          <p:cNvSpPr>
            <a:spLocks/>
          </p:cNvSpPr>
          <p:nvPr/>
        </p:nvSpPr>
        <p:spPr bwMode="auto">
          <a:xfrm>
            <a:off x="7524834" y="2364244"/>
            <a:ext cx="388867" cy="329986"/>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chemeClr val="bg1"/>
              </a:solidFill>
              <a:effectLst/>
              <a:uLnTx/>
              <a:uFillTx/>
              <a:latin typeface="Segoe UI"/>
              <a:ea typeface="+mn-ea"/>
              <a:cs typeface="+mn-cs"/>
            </a:endParaRPr>
          </a:p>
        </p:txBody>
      </p:sp>
      <p:grpSp>
        <p:nvGrpSpPr>
          <p:cNvPr id="119" name="Group 118"/>
          <p:cNvGrpSpPr/>
          <p:nvPr/>
        </p:nvGrpSpPr>
        <p:grpSpPr>
          <a:xfrm>
            <a:off x="9953165" y="2354008"/>
            <a:ext cx="306858" cy="350459"/>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chemeClr val="bg1"/>
                </a:solidFill>
                <a:effectLst/>
                <a:uLnTx/>
                <a:uFillTx/>
                <a:latin typeface="Segoe UI"/>
                <a:ea typeface="+mn-ea"/>
                <a:cs typeface="+mn-cs"/>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chemeClr val="bg1"/>
                </a:solidFill>
                <a:effectLst/>
                <a:uLnTx/>
                <a:uFillTx/>
                <a:latin typeface="Segoe UI"/>
                <a:ea typeface="+mn-ea"/>
                <a:cs typeface="+mn-cs"/>
              </a:endParaRPr>
            </a:p>
          </p:txBody>
        </p:sp>
      </p:grpSp>
    </p:spTree>
    <p:extLst>
      <p:ext uri="{BB962C8B-B14F-4D97-AF65-F5344CB8AC3E}">
        <p14:creationId xmlns:p14="http://schemas.microsoft.com/office/powerpoint/2010/main" val="224628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8" t="28636" r="709" b="26448"/>
          <a:stretch/>
        </p:blipFill>
        <p:spPr>
          <a:xfrm>
            <a:off x="-11390" y="0"/>
            <a:ext cx="12446983" cy="3749878"/>
          </a:xfrm>
          <a:prstGeom prst="rect">
            <a:avLst/>
          </a:prstGeom>
        </p:spPr>
      </p:pic>
      <p:sp>
        <p:nvSpPr>
          <p:cNvPr id="29" name="Rectangle 28"/>
          <p:cNvSpPr/>
          <p:nvPr/>
        </p:nvSpPr>
        <p:spPr bwMode="auto">
          <a:xfrm>
            <a:off x="881" y="-1"/>
            <a:ext cx="12446983" cy="3757021"/>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 Placeholder 14"/>
          <p:cNvSpPr txBox="1">
            <a:spLocks/>
          </p:cNvSpPr>
          <p:nvPr/>
        </p:nvSpPr>
        <p:spPr>
          <a:xfrm>
            <a:off x="275481" y="4288816"/>
            <a:ext cx="3961992" cy="1420634"/>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Roll your own with REST APIs</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Simple to add: just a few lines </a:t>
            </a:r>
            <a:br>
              <a:rPr kumimoji="0" lang="en-US" sz="1632"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32"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of code required</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2" name="Text Placeholder 14"/>
          <p:cNvSpPr txBox="1">
            <a:spLocks/>
          </p:cNvSpPr>
          <p:nvPr/>
        </p:nvSpPr>
        <p:spPr>
          <a:xfrm>
            <a:off x="4237242" y="4288816"/>
            <a:ext cx="3513427" cy="1651158"/>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Make the same API code call on iOS, Android, and Windows</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Integrate into the language </a:t>
            </a:r>
            <a:br>
              <a:rPr kumimoji="0" lang="en-US" sz="1632"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32"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and platform of your choice</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3" name="Text Placeholder 14"/>
          <p:cNvSpPr txBox="1">
            <a:spLocks/>
          </p:cNvSpPr>
          <p:nvPr/>
        </p:nvSpPr>
        <p:spPr>
          <a:xfrm>
            <a:off x="8199002" y="4288815"/>
            <a:ext cx="4053353" cy="226915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Built by experts in their field from Microsoft Research, Bing, and Azure Machine Learning</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Quality documentation, sample code, and community support</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grpSp>
        <p:nvGrpSpPr>
          <p:cNvPr id="19" name="Group 18"/>
          <p:cNvGrpSpPr/>
          <p:nvPr/>
        </p:nvGrpSpPr>
        <p:grpSpPr>
          <a:xfrm>
            <a:off x="4834748" y="6420988"/>
            <a:ext cx="2701838" cy="382257"/>
            <a:chOff x="4708300" y="6295658"/>
            <a:chExt cx="2649101" cy="374796"/>
          </a:xfrm>
        </p:grpSpPr>
        <p:pic>
          <p:nvPicPr>
            <p:cNvPr id="7" name="Picture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9036400" y="5935469"/>
            <a:ext cx="2165140" cy="385860"/>
            <a:chOff x="8446309" y="5819616"/>
            <a:chExt cx="2122879" cy="378328"/>
          </a:xfrm>
        </p:grpSpPr>
        <p:pic>
          <p:nvPicPr>
            <p:cNvPr id="13" name="Picture 12"/>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549462" y="6339328"/>
            <a:ext cx="3139014" cy="432159"/>
            <a:chOff x="8157755" y="6215592"/>
            <a:chExt cx="3077744" cy="423724"/>
          </a:xfrm>
        </p:grpSpPr>
        <p:pic>
          <p:nvPicPr>
            <p:cNvPr id="14" name="Picture 13"/>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32396" y="5777122"/>
            <a:ext cx="3839935"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265699" y="5777122"/>
            <a:ext cx="3839935"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199001" y="5777122"/>
            <a:ext cx="3839935"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63909" y="3824915"/>
            <a:ext cx="776911" cy="47837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Easy</a:t>
            </a:r>
          </a:p>
        </p:txBody>
      </p:sp>
      <p:sp>
        <p:nvSpPr>
          <p:cNvPr id="26" name="TextBox 25"/>
          <p:cNvSpPr txBox="1"/>
          <p:nvPr/>
        </p:nvSpPr>
        <p:spPr>
          <a:xfrm>
            <a:off x="5600203" y="3842921"/>
            <a:ext cx="1170926" cy="47837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Flexible</a:t>
            </a:r>
          </a:p>
        </p:txBody>
      </p:sp>
      <p:sp>
        <p:nvSpPr>
          <p:cNvPr id="27" name="TextBox 26"/>
          <p:cNvSpPr txBox="1"/>
          <p:nvPr/>
        </p:nvSpPr>
        <p:spPr>
          <a:xfrm>
            <a:off x="9581736" y="3835996"/>
            <a:ext cx="1074466" cy="47837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Tested</a:t>
            </a:r>
          </a:p>
        </p:txBody>
      </p:sp>
      <p:grpSp>
        <p:nvGrpSpPr>
          <p:cNvPr id="20" name="Group 19"/>
          <p:cNvGrpSpPr/>
          <p:nvPr/>
        </p:nvGrpSpPr>
        <p:grpSpPr>
          <a:xfrm>
            <a:off x="5220250" y="5987492"/>
            <a:ext cx="1930832" cy="402266"/>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24" name="Group 23"/>
          <p:cNvGrpSpPr/>
          <p:nvPr/>
        </p:nvGrpSpPr>
        <p:grpSpPr>
          <a:xfrm>
            <a:off x="1415576" y="5732143"/>
            <a:ext cx="1673577" cy="1294307"/>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428" b="1"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GET A</a:t>
              </a:r>
              <a:br>
                <a:rPr kumimoji="0" lang="en-US" sz="1428" b="1"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br>
              <a:r>
                <a:rPr kumimoji="0" lang="en-US" sz="1428" b="1"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428" b="1"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BUILD</a:t>
              </a:r>
            </a:p>
          </p:txBody>
        </p:sp>
      </p:grpSp>
      <p:sp>
        <p:nvSpPr>
          <p:cNvPr id="3" name="Rectangle 2"/>
          <p:cNvSpPr/>
          <p:nvPr/>
        </p:nvSpPr>
        <p:spPr bwMode="auto">
          <a:xfrm>
            <a:off x="882" y="5861839"/>
            <a:ext cx="12159478" cy="1216244"/>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itle 1"/>
          <p:cNvSpPr>
            <a:spLocks noGrp="1"/>
          </p:cNvSpPr>
          <p:nvPr>
            <p:ph type="title"/>
          </p:nvPr>
        </p:nvSpPr>
        <p:spPr>
          <a:xfrm>
            <a:off x="274639" y="295275"/>
            <a:ext cx="11889564" cy="1830387"/>
          </a:xfrm>
        </p:spPr>
        <p:txBody>
          <a:bodyPr/>
          <a:lstStyle/>
          <a:p>
            <a:r>
              <a:rPr lang="en-US" sz="4896">
                <a:gradFill>
                  <a:gsLst>
                    <a:gs pos="1250">
                      <a:schemeClr val="bg1"/>
                    </a:gs>
                    <a:gs pos="100000">
                      <a:schemeClr val="bg1"/>
                    </a:gs>
                  </a:gsLst>
                  <a:lin ang="5400000" scaled="0"/>
                </a:gradFill>
              </a:rPr>
              <a:t>Why Microsoft </a:t>
            </a:r>
            <a:br>
              <a:rPr lang="en-US" sz="4896">
                <a:gradFill>
                  <a:gsLst>
                    <a:gs pos="1250">
                      <a:schemeClr val="bg1"/>
                    </a:gs>
                    <a:gs pos="100000">
                      <a:schemeClr val="bg1"/>
                    </a:gs>
                  </a:gsLst>
                  <a:lin ang="5400000" scaled="0"/>
                </a:gradFill>
              </a:rPr>
            </a:br>
            <a:r>
              <a:rPr lang="en-US" sz="4896">
                <a:gradFill>
                  <a:gsLst>
                    <a:gs pos="1250">
                      <a:schemeClr val="bg1"/>
                    </a:gs>
                    <a:gs pos="100000">
                      <a:schemeClr val="bg1"/>
                    </a:gs>
                  </a:gsLst>
                  <a:lin ang="5400000" scaled="0"/>
                </a:gradFill>
              </a:rPr>
              <a:t>Cognitive Services ?</a:t>
            </a:r>
          </a:p>
        </p:txBody>
      </p:sp>
    </p:spTree>
    <p:extLst>
      <p:ext uri="{BB962C8B-B14F-4D97-AF65-F5344CB8AC3E}">
        <p14:creationId xmlns:p14="http://schemas.microsoft.com/office/powerpoint/2010/main" val="1468001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2150" y="2675053"/>
            <a:ext cx="7632674" cy="4031679"/>
          </a:xfrm>
          <a:prstGeom prst="rect">
            <a:avLst/>
          </a:prstGeom>
        </p:spPr>
      </p:pic>
      <p:pic>
        <p:nvPicPr>
          <p:cNvPr id="2" name="Picture 1"/>
          <p:cNvPicPr>
            <a:picLocks noChangeAspect="1"/>
          </p:cNvPicPr>
          <p:nvPr/>
        </p:nvPicPr>
        <p:blipFill>
          <a:blip r:embed="rId4"/>
          <a:stretch>
            <a:fillRect/>
          </a:stretch>
        </p:blipFill>
        <p:spPr>
          <a:xfrm>
            <a:off x="4934249" y="1292578"/>
            <a:ext cx="7501345" cy="3976123"/>
          </a:xfrm>
          <a:prstGeom prst="rect">
            <a:avLst/>
          </a:prstGeom>
        </p:spPr>
      </p:pic>
      <p:sp>
        <p:nvSpPr>
          <p:cNvPr id="5" name="Title 4"/>
          <p:cNvSpPr>
            <a:spLocks noGrp="1"/>
          </p:cNvSpPr>
          <p:nvPr>
            <p:ph type="title" idx="4294967295"/>
          </p:nvPr>
        </p:nvSpPr>
        <p:spPr>
          <a:xfrm>
            <a:off x="550863" y="295275"/>
            <a:ext cx="11885612" cy="917575"/>
          </a:xfrm>
        </p:spPr>
        <p:txBody>
          <a:bodyPr/>
          <a:lstStyle/>
          <a:p>
            <a:r>
              <a:rPr lang="en-US">
                <a:solidFill>
                  <a:schemeClr val="bg1"/>
                </a:solidFill>
              </a:rPr>
              <a:t>What’s in a video?</a:t>
            </a:r>
          </a:p>
        </p:txBody>
      </p:sp>
      <p:sp>
        <p:nvSpPr>
          <p:cNvPr id="13" name="Rectangle 12"/>
          <p:cNvSpPr/>
          <p:nvPr/>
        </p:nvSpPr>
        <p:spPr bwMode="auto">
          <a:xfrm>
            <a:off x="142149" y="2390972"/>
            <a:ext cx="1219027" cy="533324"/>
          </a:xfrm>
          <a:prstGeom prst="rect">
            <a:avLst/>
          </a:prstGeom>
          <a:solidFill>
            <a:srgbClr val="00B29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kern="0">
                <a:solidFill>
                  <a:schemeClr val="bg1"/>
                </a:solidFill>
              </a:rPr>
              <a:t>Text</a:t>
            </a:r>
          </a:p>
        </p:txBody>
      </p:sp>
      <p:sp>
        <p:nvSpPr>
          <p:cNvPr id="20" name="Rectangle 19"/>
          <p:cNvSpPr/>
          <p:nvPr/>
        </p:nvSpPr>
        <p:spPr bwMode="auto">
          <a:xfrm>
            <a:off x="275481" y="6354357"/>
            <a:ext cx="1676162" cy="533324"/>
          </a:xfrm>
          <a:prstGeom prst="rect">
            <a:avLst/>
          </a:prstGeom>
          <a:solidFill>
            <a:srgbClr val="00B29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kern="0">
                <a:solidFill>
                  <a:schemeClr val="bg1"/>
                </a:solidFill>
              </a:rPr>
              <a:t>Image color</a:t>
            </a:r>
          </a:p>
        </p:txBody>
      </p:sp>
      <p:sp>
        <p:nvSpPr>
          <p:cNvPr id="22" name="Rectangle 21"/>
          <p:cNvSpPr/>
          <p:nvPr/>
        </p:nvSpPr>
        <p:spPr bwMode="auto">
          <a:xfrm>
            <a:off x="4367369" y="1132203"/>
            <a:ext cx="2142634" cy="533324"/>
          </a:xfrm>
          <a:prstGeom prst="rect">
            <a:avLst/>
          </a:prstGeom>
          <a:solidFill>
            <a:srgbClr val="00B29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kern="0">
                <a:solidFill>
                  <a:schemeClr val="bg1"/>
                </a:solidFill>
              </a:rPr>
              <a:t>Image type</a:t>
            </a:r>
          </a:p>
        </p:txBody>
      </p:sp>
      <p:sp>
        <p:nvSpPr>
          <p:cNvPr id="14" name="Rectangle 13"/>
          <p:cNvSpPr/>
          <p:nvPr/>
        </p:nvSpPr>
        <p:spPr bwMode="auto">
          <a:xfrm>
            <a:off x="10083075" y="906749"/>
            <a:ext cx="1571618" cy="511103"/>
          </a:xfrm>
          <a:prstGeom prst="rect">
            <a:avLst/>
          </a:prstGeom>
          <a:solidFill>
            <a:srgbClr val="00B29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kern="0">
                <a:solidFill>
                  <a:schemeClr val="bg1"/>
                </a:solidFill>
              </a:rPr>
              <a:t>People</a:t>
            </a:r>
          </a:p>
        </p:txBody>
      </p:sp>
      <p:sp>
        <p:nvSpPr>
          <p:cNvPr id="30" name="Rectangle 29"/>
          <p:cNvSpPr/>
          <p:nvPr/>
        </p:nvSpPr>
        <p:spPr bwMode="auto">
          <a:xfrm>
            <a:off x="10253530" y="1484576"/>
            <a:ext cx="1331537" cy="380946"/>
          </a:xfrm>
          <a:prstGeom prst="rect">
            <a:avLst/>
          </a:prstGeom>
          <a:solidFill>
            <a:srgbClr val="00B29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599" kern="0">
                <a:solidFill>
                  <a:schemeClr val="bg1"/>
                </a:solidFill>
              </a:rPr>
              <a:t>Identity</a:t>
            </a:r>
          </a:p>
        </p:txBody>
      </p:sp>
      <p:sp>
        <p:nvSpPr>
          <p:cNvPr id="31" name="Rectangle 30"/>
          <p:cNvSpPr/>
          <p:nvPr/>
        </p:nvSpPr>
        <p:spPr bwMode="auto">
          <a:xfrm>
            <a:off x="10253530" y="1913160"/>
            <a:ext cx="1331537" cy="380946"/>
          </a:xfrm>
          <a:prstGeom prst="rect">
            <a:avLst/>
          </a:prstGeom>
          <a:solidFill>
            <a:srgbClr val="00B29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599" kern="0">
                <a:solidFill>
                  <a:schemeClr val="bg1"/>
                </a:solidFill>
              </a:rPr>
              <a:t>Age</a:t>
            </a:r>
          </a:p>
        </p:txBody>
      </p:sp>
      <p:sp>
        <p:nvSpPr>
          <p:cNvPr id="32" name="Rectangle 31"/>
          <p:cNvSpPr/>
          <p:nvPr/>
        </p:nvSpPr>
        <p:spPr bwMode="auto">
          <a:xfrm>
            <a:off x="10253530" y="2352816"/>
            <a:ext cx="1331537" cy="380946"/>
          </a:xfrm>
          <a:prstGeom prst="rect">
            <a:avLst/>
          </a:prstGeom>
          <a:solidFill>
            <a:srgbClr val="00B29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599" kern="0">
                <a:solidFill>
                  <a:schemeClr val="bg1"/>
                </a:solidFill>
              </a:rPr>
              <a:t>Gender</a:t>
            </a:r>
          </a:p>
        </p:txBody>
      </p:sp>
      <p:sp>
        <p:nvSpPr>
          <p:cNvPr id="35" name="Rectangle 34"/>
          <p:cNvSpPr/>
          <p:nvPr/>
        </p:nvSpPr>
        <p:spPr bwMode="auto">
          <a:xfrm>
            <a:off x="10253530" y="2805228"/>
            <a:ext cx="1331537" cy="380946"/>
          </a:xfrm>
          <a:prstGeom prst="rect">
            <a:avLst/>
          </a:prstGeom>
          <a:solidFill>
            <a:srgbClr val="00B29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599" kern="0">
                <a:solidFill>
                  <a:schemeClr val="bg1"/>
                </a:solidFill>
              </a:rPr>
              <a:t>Emotion</a:t>
            </a:r>
          </a:p>
        </p:txBody>
      </p:sp>
      <p:sp>
        <p:nvSpPr>
          <p:cNvPr id="38" name="Rectangle 37"/>
          <p:cNvSpPr/>
          <p:nvPr/>
        </p:nvSpPr>
        <p:spPr bwMode="auto">
          <a:xfrm>
            <a:off x="1723534" y="2381031"/>
            <a:ext cx="1676162" cy="533324"/>
          </a:xfrm>
          <a:prstGeom prst="rect">
            <a:avLst/>
          </a:prstGeom>
          <a:solidFill>
            <a:srgbClr val="00B29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kern="0">
                <a:solidFill>
                  <a:schemeClr val="bg1"/>
                </a:solidFill>
              </a:rPr>
              <a:t>Audio</a:t>
            </a:r>
          </a:p>
        </p:txBody>
      </p:sp>
      <p:sp>
        <p:nvSpPr>
          <p:cNvPr id="39" name="Rectangle 38"/>
          <p:cNvSpPr/>
          <p:nvPr/>
        </p:nvSpPr>
        <p:spPr bwMode="auto">
          <a:xfrm>
            <a:off x="7008758" y="6278226"/>
            <a:ext cx="1676162" cy="533324"/>
          </a:xfrm>
          <a:prstGeom prst="rect">
            <a:avLst/>
          </a:prstGeom>
          <a:solidFill>
            <a:srgbClr val="00B29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kern="0">
                <a:solidFill>
                  <a:schemeClr val="bg1"/>
                </a:solidFill>
              </a:rPr>
              <a:t>Vocabulary</a:t>
            </a:r>
          </a:p>
        </p:txBody>
      </p:sp>
      <p:sp>
        <p:nvSpPr>
          <p:cNvPr id="40" name="Rectangle 39"/>
          <p:cNvSpPr/>
          <p:nvPr/>
        </p:nvSpPr>
        <p:spPr bwMode="auto">
          <a:xfrm>
            <a:off x="9415449" y="5049677"/>
            <a:ext cx="1676162" cy="533324"/>
          </a:xfrm>
          <a:prstGeom prst="rect">
            <a:avLst/>
          </a:prstGeom>
          <a:solidFill>
            <a:srgbClr val="00B29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kern="0">
                <a:solidFill>
                  <a:schemeClr val="bg1"/>
                </a:solidFill>
              </a:rPr>
              <a:t>Entities</a:t>
            </a:r>
          </a:p>
        </p:txBody>
      </p:sp>
      <p:sp>
        <p:nvSpPr>
          <p:cNvPr id="41" name="Rectangle 40"/>
          <p:cNvSpPr/>
          <p:nvPr/>
        </p:nvSpPr>
        <p:spPr bwMode="auto">
          <a:xfrm>
            <a:off x="6065859" y="5157325"/>
            <a:ext cx="2005607" cy="533324"/>
          </a:xfrm>
          <a:prstGeom prst="rect">
            <a:avLst/>
          </a:prstGeom>
          <a:solidFill>
            <a:srgbClr val="00B29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kern="0">
                <a:solidFill>
                  <a:schemeClr val="bg1"/>
                </a:solidFill>
              </a:rPr>
              <a:t>Related Content</a:t>
            </a:r>
          </a:p>
        </p:txBody>
      </p:sp>
    </p:spTree>
    <p:extLst>
      <p:ext uri="{BB962C8B-B14F-4D97-AF65-F5344CB8AC3E}">
        <p14:creationId xmlns:p14="http://schemas.microsoft.com/office/powerpoint/2010/main" val="764841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4465635" y="-2"/>
            <a:ext cx="7984247"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35" tIns="146283" rIns="182854" bIns="146283" anchor="ctr"/>
          <a:lstStyle/>
          <a:p>
            <a:pPr marL="457112" marR="0" lvl="0" indent="0" defTabSz="9144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Light"/>
              <a:ea typeface="MS PGothic" panose="020B0600070205080204" pitchFamily="34" charset="-128"/>
              <a:cs typeface="Segoe UI Light"/>
            </a:endParaRPr>
          </a:p>
        </p:txBody>
      </p:sp>
      <p:sp>
        <p:nvSpPr>
          <p:cNvPr id="47" name="Rectangle 46"/>
          <p:cNvSpPr/>
          <p:nvPr/>
        </p:nvSpPr>
        <p:spPr bwMode="auto">
          <a:xfrm>
            <a:off x="0" y="0"/>
            <a:ext cx="4465637" cy="699452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35" tIns="146283" rIns="182854" bIns="146283" anchor="ctr"/>
          <a:lstStyle/>
          <a:p>
            <a:pPr marL="457112" marR="0" lvl="0" indent="0" defTabSz="9144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Light"/>
              <a:ea typeface="MS PGothic" panose="020B0600070205080204" pitchFamily="34" charset="-128"/>
              <a:cs typeface="Segoe UI Light"/>
            </a:endParaRPr>
          </a:p>
        </p:txBody>
      </p:sp>
      <p:sp>
        <p:nvSpPr>
          <p:cNvPr id="7" name="Rectangle 6"/>
          <p:cNvSpPr/>
          <p:nvPr/>
        </p:nvSpPr>
        <p:spPr>
          <a:xfrm>
            <a:off x="319451" y="1512048"/>
            <a:ext cx="3826734" cy="4801314"/>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chemeClr val="bg1"/>
                </a:solidFill>
                <a:effectLst/>
                <a:uLnTx/>
                <a:uFillTx/>
              </a:rPr>
              <a:t>Analyze an Image – Understand content and features within an image for a growing set of categorization</a:t>
            </a:r>
          </a:p>
          <a:p>
            <a:pPr marL="752121"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chemeClr val="bg1"/>
                </a:solidFill>
                <a:effectLst/>
                <a:uLnTx/>
                <a:uFillTx/>
              </a:rPr>
              <a:t>Wide range of concepts from cat to fireworks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bg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chemeClr val="bg1"/>
                </a:solidFill>
                <a:effectLst/>
                <a:uLnTx/>
                <a:uFillTx/>
              </a:rPr>
              <a:t>OCR – Detect and recognize words within photos or scanned documents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bg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chemeClr val="bg1"/>
                </a:solidFill>
                <a:effectLst/>
                <a:uLnTx/>
                <a:uFillTx/>
              </a:rPr>
              <a:t>Generate Thumbnail – Scale and crop an image, while retaining key content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chemeClr val="bg1"/>
                </a:solidFill>
                <a:effectLst/>
                <a:uLnTx/>
                <a:uFillTx/>
              </a:rPr>
              <a:t>Powers Bing Image search and OneDrive.com Photos</a:t>
            </a:r>
          </a:p>
        </p:txBody>
      </p:sp>
      <p:sp>
        <p:nvSpPr>
          <p:cNvPr id="9" name="Title 2"/>
          <p:cNvSpPr txBox="1">
            <a:spLocks/>
          </p:cNvSpPr>
          <p:nvPr/>
        </p:nvSpPr>
        <p:spPr>
          <a:xfrm>
            <a:off x="1331227" y="393700"/>
            <a:ext cx="2982009" cy="917575"/>
          </a:xfrm>
          <a:prstGeom prst="rect">
            <a:avLst/>
          </a:prstGeom>
        </p:spPr>
        <p:txBody>
          <a:bodyPr vert="horz" lIns="91440" tIns="45720" rIns="91440" bIns="45720" rtlCol="0" anchor="t">
            <a:no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102" normalizeH="0" baseline="0" noProof="0" dirty="0">
                <a:ln w="3175">
                  <a:noFill/>
                </a:ln>
                <a:effectLst/>
                <a:uLnTx/>
                <a:uFillTx/>
                <a:latin typeface="+mj-lt"/>
                <a:ea typeface="+mn-ea"/>
                <a:cs typeface="Segoe UI" pitchFamily="34" charset="0"/>
              </a:rPr>
              <a:t>Vision APIs</a:t>
            </a:r>
            <a:endParaRPr kumimoji="0" lang="en-IN" sz="3200" b="0" i="0" u="none" strike="noStrike" kern="1200" cap="none" spc="0" normalizeH="0" baseline="0" noProof="0" dirty="0">
              <a:ln>
                <a:noFill/>
              </a:ln>
              <a:effectLst/>
              <a:uLnTx/>
              <a:uFillTx/>
              <a:latin typeface="+mj-lt"/>
            </a:endParaRPr>
          </a:p>
        </p:txBody>
      </p:sp>
      <p:pic>
        <p:nvPicPr>
          <p:cNvPr id="50180" name="Picture 4" descr="https://oxfordportal.blob.core.windows.net/vision/OpticalCharacterRecognition/3.jpg"/>
          <p:cNvPicPr>
            <a:picLocks noChangeAspect="1" noChangeArrowheads="1"/>
          </p:cNvPicPr>
          <p:nvPr/>
        </p:nvPicPr>
        <p:blipFill rotWithShape="1">
          <a:blip r:embed="rId3">
            <a:extLst>
              <a:ext uri="{28A0092B-C50C-407E-A947-70E740481C1C}">
                <a14:useLocalDpi xmlns:a14="http://schemas.microsoft.com/office/drawing/2010/main" val="0"/>
              </a:ext>
            </a:extLst>
          </a:blip>
          <a:srcRect l="5790" t="6708" r="5444" b="2561"/>
          <a:stretch/>
        </p:blipFill>
        <p:spPr bwMode="auto">
          <a:xfrm>
            <a:off x="4465637" y="2361993"/>
            <a:ext cx="3509784" cy="2388491"/>
          </a:xfrm>
          <a:prstGeom prst="rect">
            <a:avLst/>
          </a:prstGeom>
          <a:noFill/>
          <a:extLst>
            <a:ext uri="{909E8E84-426E-40DD-AFC4-6F175D3DCCD1}">
              <a14:hiddenFill xmlns:a14="http://schemas.microsoft.com/office/drawing/2010/main">
                <a:solidFill>
                  <a:srgbClr val="FFFFFF"/>
                </a:solidFill>
              </a14:hiddenFill>
            </a:ext>
          </a:extLst>
        </p:spPr>
      </p:pic>
      <p:pic>
        <p:nvPicPr>
          <p:cNvPr id="50178" name="Picture 2" descr="https://oxfordportal.blob.core.windows.net/vision/Thumbnail/1.jpg"/>
          <p:cNvPicPr>
            <a:picLocks noChangeAspect="1" noChangeArrowheads="1"/>
          </p:cNvPicPr>
          <p:nvPr/>
        </p:nvPicPr>
        <p:blipFill rotWithShape="1">
          <a:blip r:embed="rId4">
            <a:extLst>
              <a:ext uri="{28A0092B-C50C-407E-A947-70E740481C1C}">
                <a14:useLocalDpi xmlns:a14="http://schemas.microsoft.com/office/drawing/2010/main" val="0"/>
              </a:ext>
            </a:extLst>
          </a:blip>
          <a:srcRect t="616" b="2755"/>
          <a:stretch/>
        </p:blipFill>
        <p:spPr bwMode="auto">
          <a:xfrm>
            <a:off x="4465637" y="4700634"/>
            <a:ext cx="3509786" cy="2293890"/>
          </a:xfrm>
          <a:prstGeom prst="rect">
            <a:avLst/>
          </a:prstGeom>
          <a:noFill/>
          <a:extLst>
            <a:ext uri="{909E8E84-426E-40DD-AFC4-6F175D3DCCD1}">
              <a14:hiddenFill xmlns:a14="http://schemas.microsoft.com/office/drawing/2010/main">
                <a:solidFill>
                  <a:srgbClr val="FFFFFF"/>
                </a:solidFill>
              </a14:hiddenFill>
            </a:ext>
          </a:extLst>
        </p:spPr>
      </p:pic>
      <p:pic>
        <p:nvPicPr>
          <p:cNvPr id="50182" name="Picture 6" descr="https://oxfordportal.blob.core.windows.net/vision/Analysis/6.jpg"/>
          <p:cNvPicPr>
            <a:picLocks noChangeAspect="1" noChangeArrowheads="1"/>
          </p:cNvPicPr>
          <p:nvPr/>
        </p:nvPicPr>
        <p:blipFill rotWithShape="1">
          <a:blip r:embed="rId5">
            <a:extLst>
              <a:ext uri="{28A0092B-C50C-407E-A947-70E740481C1C}">
                <a14:useLocalDpi xmlns:a14="http://schemas.microsoft.com/office/drawing/2010/main" val="0"/>
              </a:ext>
            </a:extLst>
          </a:blip>
          <a:srcRect t="5632" b="6969"/>
          <a:stretch/>
        </p:blipFill>
        <p:spPr bwMode="auto">
          <a:xfrm>
            <a:off x="4465636" y="-2"/>
            <a:ext cx="3509786" cy="2361995"/>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9"/>
          <p:cNvSpPr/>
          <p:nvPr/>
        </p:nvSpPr>
        <p:spPr>
          <a:xfrm>
            <a:off x="8428037" y="3080820"/>
            <a:ext cx="2971800" cy="1077218"/>
          </a:xfrm>
          <a:prstGeom prst="rect">
            <a:avLst/>
          </a:prstGeom>
        </p:spPr>
        <p:txBody>
          <a:bodyPr wrap="square">
            <a:spAutoFit/>
          </a:bodyP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Recognized text:</a:t>
            </a:r>
          </a:p>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A GOAL WITHOUT</a:t>
            </a:r>
          </a:p>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A PLAN IS</a:t>
            </a:r>
          </a:p>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JUST A WISH</a:t>
            </a:r>
          </a:p>
        </p:txBody>
      </p:sp>
      <p:sp>
        <p:nvSpPr>
          <p:cNvPr id="28" name="Rectangle 10"/>
          <p:cNvSpPr/>
          <p:nvPr/>
        </p:nvSpPr>
        <p:spPr>
          <a:xfrm>
            <a:off x="7975422" y="-19302"/>
            <a:ext cx="4461053" cy="369332"/>
          </a:xfrm>
          <a:prstGeom prst="rect">
            <a:avLst/>
          </a:prstGeom>
          <a:solidFill>
            <a:srgbClr val="E81123"/>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chemeClr val="bg1"/>
                </a:solidFill>
                <a:effectLst/>
                <a:uLnTx/>
                <a:uFillTx/>
              </a:rPr>
              <a:t>Analyze image</a:t>
            </a:r>
          </a:p>
        </p:txBody>
      </p:sp>
      <p:sp>
        <p:nvSpPr>
          <p:cNvPr id="31" name="Rectangle 11"/>
          <p:cNvSpPr/>
          <p:nvPr/>
        </p:nvSpPr>
        <p:spPr>
          <a:xfrm>
            <a:off x="7975421" y="2297993"/>
            <a:ext cx="4461054" cy="369332"/>
          </a:xfrm>
          <a:prstGeom prst="rect">
            <a:avLst/>
          </a:prstGeom>
          <a:solidFill>
            <a:srgbClr val="E81123"/>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chemeClr val="bg1"/>
                </a:solidFill>
                <a:effectLst/>
                <a:uLnTx/>
                <a:uFillTx/>
              </a:rPr>
              <a:t>OCR</a:t>
            </a:r>
          </a:p>
        </p:txBody>
      </p:sp>
      <p:sp>
        <p:nvSpPr>
          <p:cNvPr id="32" name="Rectangle 12"/>
          <p:cNvSpPr/>
          <p:nvPr/>
        </p:nvSpPr>
        <p:spPr>
          <a:xfrm>
            <a:off x="7975422" y="4689222"/>
            <a:ext cx="4461053" cy="369332"/>
          </a:xfrm>
          <a:prstGeom prst="rect">
            <a:avLst/>
          </a:prstGeom>
          <a:solidFill>
            <a:srgbClr val="E81123"/>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chemeClr val="bg1"/>
                </a:solidFill>
                <a:effectLst/>
                <a:uLnTx/>
                <a:uFillTx/>
              </a:rPr>
              <a:t>Smart thumbnail</a:t>
            </a:r>
          </a:p>
        </p:txBody>
      </p:sp>
      <p:graphicFrame>
        <p:nvGraphicFramePr>
          <p:cNvPr id="34" name="Table 20"/>
          <p:cNvGraphicFramePr>
            <a:graphicFrameLocks noGrp="1"/>
          </p:cNvGraphicFramePr>
          <p:nvPr>
            <p:extLst>
              <p:ext uri="{D42A27DB-BD31-4B8C-83A1-F6EECF244321}">
                <p14:modId xmlns:p14="http://schemas.microsoft.com/office/powerpoint/2010/main" val="1994649524"/>
              </p:ext>
            </p:extLst>
          </p:nvPr>
        </p:nvGraphicFramePr>
        <p:xfrm>
          <a:off x="8173858" y="473075"/>
          <a:ext cx="4262617" cy="1676400"/>
        </p:xfrm>
        <a:graphic>
          <a:graphicData uri="http://schemas.openxmlformats.org/drawingml/2006/table">
            <a:tbl>
              <a:tblPr firstRow="1" bandRow="1"/>
              <a:tblGrid>
                <a:gridCol w="1854379">
                  <a:extLst>
                    <a:ext uri="{9D8B030D-6E8A-4147-A177-3AD203B41FA5}">
                      <a16:colId xmlns:a16="http://schemas.microsoft.com/office/drawing/2014/main" val="20000"/>
                    </a:ext>
                  </a:extLst>
                </a:gridCol>
                <a:gridCol w="2408238">
                  <a:extLst>
                    <a:ext uri="{9D8B030D-6E8A-4147-A177-3AD203B41FA5}">
                      <a16:colId xmlns:a16="http://schemas.microsoft.com/office/drawing/2014/main" val="20001"/>
                    </a:ext>
                  </a:extLst>
                </a:gridCol>
              </a:tblGrid>
              <a:tr h="27638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600" dirty="0">
                          <a:solidFill>
                            <a:schemeClr val="bg1"/>
                          </a:solidFill>
                        </a:rPr>
                        <a:t>Category</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600" dirty="0">
                          <a:solidFill>
                            <a:schemeClr val="bg1"/>
                          </a:solidFill>
                        </a:rPr>
                        <a:t>People; 1 face found</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638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600" dirty="0">
                          <a:solidFill>
                            <a:schemeClr val="bg1"/>
                          </a:solidFill>
                        </a:rPr>
                        <a:t>Adult /</a:t>
                      </a:r>
                      <a:r>
                        <a:rPr lang="en-US" sz="1600" baseline="0" dirty="0">
                          <a:solidFill>
                            <a:schemeClr val="bg1"/>
                          </a:solidFill>
                        </a:rPr>
                        <a:t> R</a:t>
                      </a:r>
                      <a:r>
                        <a:rPr lang="en-US" sz="1600" dirty="0">
                          <a:solidFill>
                            <a:schemeClr val="bg1"/>
                          </a:solidFill>
                        </a:rPr>
                        <a:t>acy?</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600" dirty="0">
                          <a:solidFill>
                            <a:schemeClr val="bg1"/>
                          </a:solidFill>
                        </a:rPr>
                        <a:t>False</a:t>
                      </a:r>
                      <a:r>
                        <a:rPr lang="en-US" sz="1600" baseline="0" dirty="0">
                          <a:solidFill>
                            <a:schemeClr val="bg1"/>
                          </a:solidFill>
                        </a:rPr>
                        <a:t> / True</a:t>
                      </a:r>
                      <a:endParaRPr lang="en-US" sz="1600" dirty="0">
                        <a:solidFill>
                          <a:schemeClr val="bg1"/>
                        </a:solidFill>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638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600" dirty="0">
                          <a:solidFill>
                            <a:schemeClr val="bg1"/>
                          </a:solidFill>
                        </a:rPr>
                        <a:t>Black</a:t>
                      </a:r>
                      <a:r>
                        <a:rPr lang="en-US" sz="1600" baseline="0" dirty="0">
                          <a:solidFill>
                            <a:schemeClr val="bg1"/>
                          </a:solidFill>
                        </a:rPr>
                        <a:t> &amp; White?</a:t>
                      </a:r>
                      <a:endParaRPr lang="en-US" sz="1600" dirty="0">
                        <a:solidFill>
                          <a:schemeClr val="bg1"/>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600" dirty="0">
                          <a:solidFill>
                            <a:schemeClr val="bg1"/>
                          </a:solidFill>
                        </a:rPr>
                        <a:t>No</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638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600" dirty="0">
                          <a:solidFill>
                            <a:schemeClr val="bg1"/>
                          </a:solidFill>
                        </a:rPr>
                        <a:t>Dominant</a:t>
                      </a:r>
                      <a:r>
                        <a:rPr lang="en-US" sz="1600" baseline="0" dirty="0">
                          <a:solidFill>
                            <a:schemeClr val="bg1"/>
                          </a:solidFill>
                        </a:rPr>
                        <a:t> c</a:t>
                      </a:r>
                      <a:r>
                        <a:rPr lang="en-US" sz="1600" dirty="0">
                          <a:solidFill>
                            <a:schemeClr val="bg1"/>
                          </a:solidFill>
                        </a:rPr>
                        <a:t>olors</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600" dirty="0">
                        <a:solidFill>
                          <a:schemeClr val="bg1"/>
                        </a:solidFill>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638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600" dirty="0">
                          <a:solidFill>
                            <a:schemeClr val="bg1"/>
                          </a:solidFill>
                        </a:rPr>
                        <a:t>Accent color</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600" dirty="0">
                        <a:solidFill>
                          <a:schemeClr val="bg1"/>
                        </a:solidFill>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35" name="Picture 21"/>
          <p:cNvPicPr>
            <a:picLocks noChangeAspect="1"/>
          </p:cNvPicPr>
          <p:nvPr/>
        </p:nvPicPr>
        <p:blipFill>
          <a:blip r:embed="rId6"/>
          <a:stretch>
            <a:fillRect/>
          </a:stretch>
        </p:blipFill>
        <p:spPr>
          <a:xfrm>
            <a:off x="10088290" y="1533433"/>
            <a:ext cx="742950" cy="266700"/>
          </a:xfrm>
          <a:prstGeom prst="rect">
            <a:avLst/>
          </a:prstGeom>
        </p:spPr>
      </p:pic>
      <p:pic>
        <p:nvPicPr>
          <p:cNvPr id="37" name="Picture 23"/>
          <p:cNvPicPr>
            <a:picLocks noChangeAspect="1"/>
          </p:cNvPicPr>
          <p:nvPr/>
        </p:nvPicPr>
        <p:blipFill>
          <a:blip r:embed="rId7"/>
          <a:stretch>
            <a:fillRect/>
          </a:stretch>
        </p:blipFill>
        <p:spPr>
          <a:xfrm>
            <a:off x="10088290" y="1854979"/>
            <a:ext cx="266700" cy="285750"/>
          </a:xfrm>
          <a:prstGeom prst="rect">
            <a:avLst/>
          </a:prstGeom>
        </p:spPr>
      </p:pic>
      <p:grpSp>
        <p:nvGrpSpPr>
          <p:cNvPr id="38" name="Group 24"/>
          <p:cNvGrpSpPr/>
          <p:nvPr/>
        </p:nvGrpSpPr>
        <p:grpSpPr>
          <a:xfrm>
            <a:off x="8300571" y="5171692"/>
            <a:ext cx="3956782" cy="1745551"/>
            <a:chOff x="8163092" y="5254858"/>
            <a:chExt cx="3956782" cy="1745551"/>
          </a:xfrm>
        </p:grpSpPr>
        <p:pic>
          <p:nvPicPr>
            <p:cNvPr id="39" name="Picture 25"/>
            <p:cNvPicPr>
              <a:picLocks noChangeAspect="1"/>
            </p:cNvPicPr>
            <p:nvPr/>
          </p:nvPicPr>
          <p:blipFill>
            <a:blip r:embed="rId8"/>
            <a:stretch>
              <a:fillRect/>
            </a:stretch>
          </p:blipFill>
          <p:spPr>
            <a:xfrm>
              <a:off x="8163092" y="5261369"/>
              <a:ext cx="769260" cy="772906"/>
            </a:xfrm>
            <a:prstGeom prst="rect">
              <a:avLst/>
            </a:prstGeom>
          </p:spPr>
        </p:pic>
        <p:pic>
          <p:nvPicPr>
            <p:cNvPr id="40" name="Picture 39"/>
            <p:cNvPicPr>
              <a:picLocks noChangeAspect="1"/>
            </p:cNvPicPr>
            <p:nvPr/>
          </p:nvPicPr>
          <p:blipFill rotWithShape="1">
            <a:blip r:embed="rId9"/>
            <a:srcRect t="69343" r="31255"/>
            <a:stretch/>
          </p:blipFill>
          <p:spPr>
            <a:xfrm>
              <a:off x="8163092" y="6088255"/>
              <a:ext cx="2312913" cy="829244"/>
            </a:xfrm>
            <a:prstGeom prst="rect">
              <a:avLst/>
            </a:prstGeom>
          </p:spPr>
        </p:pic>
        <p:pic>
          <p:nvPicPr>
            <p:cNvPr id="41" name="Picture 27"/>
            <p:cNvPicPr>
              <a:picLocks noChangeAspect="1"/>
            </p:cNvPicPr>
            <p:nvPr/>
          </p:nvPicPr>
          <p:blipFill>
            <a:blip r:embed="rId10"/>
            <a:stretch>
              <a:fillRect/>
            </a:stretch>
          </p:blipFill>
          <p:spPr>
            <a:xfrm>
              <a:off x="8931274" y="5254858"/>
              <a:ext cx="1544731" cy="815275"/>
            </a:xfrm>
            <a:prstGeom prst="rect">
              <a:avLst/>
            </a:prstGeom>
          </p:spPr>
        </p:pic>
        <p:pic>
          <p:nvPicPr>
            <p:cNvPr id="42" name="Picture 41"/>
            <p:cNvPicPr>
              <a:picLocks noChangeAspect="1"/>
            </p:cNvPicPr>
            <p:nvPr/>
          </p:nvPicPr>
          <p:blipFill rotWithShape="1">
            <a:blip r:embed="rId11"/>
            <a:srcRect r="43446"/>
            <a:stretch/>
          </p:blipFill>
          <p:spPr>
            <a:xfrm>
              <a:off x="10467703" y="5282777"/>
              <a:ext cx="1030747" cy="1709693"/>
            </a:xfrm>
            <a:prstGeom prst="rect">
              <a:avLst/>
            </a:prstGeom>
          </p:spPr>
        </p:pic>
        <p:pic>
          <p:nvPicPr>
            <p:cNvPr id="43" name="Picture 42"/>
            <p:cNvPicPr>
              <a:picLocks noChangeAspect="1"/>
            </p:cNvPicPr>
            <p:nvPr/>
          </p:nvPicPr>
          <p:blipFill rotWithShape="1">
            <a:blip r:embed="rId11"/>
            <a:srcRect l="63692" r="-1"/>
            <a:stretch/>
          </p:blipFill>
          <p:spPr>
            <a:xfrm>
              <a:off x="11458108" y="5290716"/>
              <a:ext cx="661766" cy="1709693"/>
            </a:xfrm>
            <a:prstGeom prst="rect">
              <a:avLst/>
            </a:prstGeom>
          </p:spPr>
        </p:pic>
      </p:grpSp>
      <p:sp>
        <p:nvSpPr>
          <p:cNvPr id="25" name="Freeform 5"/>
          <p:cNvSpPr>
            <a:spLocks/>
          </p:cNvSpPr>
          <p:nvPr/>
        </p:nvSpPr>
        <p:spPr bwMode="auto">
          <a:xfrm>
            <a:off x="-13408" y="291866"/>
            <a:ext cx="1344635"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pic>
        <p:nvPicPr>
          <p:cNvPr id="26" name="Picture 25" descr="Screen Clipping"/>
          <p:cNvPicPr>
            <a:picLocks noChangeAspect="1"/>
          </p:cNvPicPr>
          <p:nvPr/>
        </p:nvPicPr>
        <p:blipFill rotWithShape="1">
          <a:blip r:embed="rId12" cstate="print">
            <a:extLst>
              <a:ext uri="{28A0092B-C50C-407E-A947-70E740481C1C}">
                <a14:useLocalDpi xmlns:a14="http://schemas.microsoft.com/office/drawing/2010/main" val="0"/>
              </a:ext>
            </a:extLst>
          </a:blip>
          <a:srcRect r="8865" b="17125"/>
          <a:stretch/>
        </p:blipFill>
        <p:spPr>
          <a:xfrm>
            <a:off x="112202" y="460911"/>
            <a:ext cx="824485" cy="579355"/>
          </a:xfrm>
          <a:prstGeom prst="rect">
            <a:avLst/>
          </a:prstGeom>
        </p:spPr>
      </p:pic>
    </p:spTree>
    <p:extLst>
      <p:ext uri="{BB962C8B-B14F-4D97-AF65-F5344CB8AC3E}">
        <p14:creationId xmlns:p14="http://schemas.microsoft.com/office/powerpoint/2010/main" val="787098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0" y="-8466"/>
            <a:ext cx="4465637" cy="70029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35" tIns="146283" rIns="182854" bIns="146283" anchor="ctr"/>
          <a:lstStyle/>
          <a:p>
            <a:pPr marL="457112">
              <a:lnSpc>
                <a:spcPct val="90000"/>
              </a:lnSpc>
              <a:defRPr/>
            </a:pPr>
            <a:endParaRPr lang="en-US" sz="2000">
              <a:solidFill>
                <a:schemeClr val="bg1"/>
              </a:solidFill>
              <a:latin typeface="Segoe UI Light"/>
              <a:ea typeface="MS PGothic" panose="020B0600070205080204" pitchFamily="34" charset="-128"/>
              <a:cs typeface="Segoe UI Light"/>
            </a:endParaRPr>
          </a:p>
        </p:txBody>
      </p:sp>
      <p:sp>
        <p:nvSpPr>
          <p:cNvPr id="7" name="Rectangle 6"/>
          <p:cNvSpPr/>
          <p:nvPr/>
        </p:nvSpPr>
        <p:spPr>
          <a:xfrm>
            <a:off x="319451" y="1511913"/>
            <a:ext cx="3826734" cy="5355312"/>
          </a:xfrm>
          <a:prstGeom prst="rect">
            <a:avLst/>
          </a:prstGeom>
        </p:spPr>
        <p:txBody>
          <a:bodyPr wrap="square">
            <a:spAutoFit/>
          </a:bodyPr>
          <a:lstStyle/>
          <a:p>
            <a:pPr marL="342900" indent="-342900">
              <a:buFont typeface="Arial" panose="020B0604020202020204" pitchFamily="34" charset="0"/>
              <a:buChar char="•"/>
            </a:pPr>
            <a:r>
              <a:rPr lang="en-US">
                <a:solidFill>
                  <a:schemeClr val="bg1"/>
                </a:solidFill>
              </a:rPr>
              <a:t>Face Detection – Detects faces and their attributes within an image</a:t>
            </a:r>
          </a:p>
          <a:p>
            <a:pPr marL="342900" indent="-342900">
              <a:buFont typeface="Arial" panose="020B0604020202020204" pitchFamily="34" charset="0"/>
              <a:buChar char="•"/>
            </a:pPr>
            <a:endParaRPr lang="en-US">
              <a:solidFill>
                <a:schemeClr val="bg1"/>
              </a:solidFill>
            </a:endParaRPr>
          </a:p>
          <a:p>
            <a:pPr marL="342900" indent="-342900">
              <a:buFont typeface="Arial" panose="020B0604020202020204" pitchFamily="34" charset="0"/>
              <a:buChar char="•"/>
            </a:pPr>
            <a:r>
              <a:rPr lang="en-US">
                <a:solidFill>
                  <a:schemeClr val="bg1"/>
                </a:solidFill>
              </a:rPr>
              <a:t>Face Verification – Check if two faces belong to the same person</a:t>
            </a:r>
          </a:p>
          <a:p>
            <a:pPr marL="342900" indent="-342900">
              <a:buFont typeface="Arial" panose="020B0604020202020204" pitchFamily="34" charset="0"/>
              <a:buChar char="•"/>
            </a:pPr>
            <a:endParaRPr lang="en-US">
              <a:solidFill>
                <a:schemeClr val="bg1"/>
              </a:solidFill>
            </a:endParaRPr>
          </a:p>
          <a:p>
            <a:pPr marL="342900" indent="-342900">
              <a:buFont typeface="Arial" panose="020B0604020202020204" pitchFamily="34" charset="0"/>
              <a:buChar char="•"/>
            </a:pPr>
            <a:r>
              <a:rPr lang="en-US">
                <a:solidFill>
                  <a:schemeClr val="bg1"/>
                </a:solidFill>
              </a:rPr>
              <a:t>Similar Face Searching – Find similar faces within a set of images</a:t>
            </a:r>
          </a:p>
          <a:p>
            <a:pPr marL="342900" indent="-342900">
              <a:buFont typeface="Arial" panose="020B0604020202020204" pitchFamily="34" charset="0"/>
              <a:buChar char="•"/>
            </a:pPr>
            <a:endParaRPr lang="en-US">
              <a:solidFill>
                <a:schemeClr val="bg1"/>
              </a:solidFill>
            </a:endParaRPr>
          </a:p>
          <a:p>
            <a:pPr marL="342900" indent="-342900">
              <a:buFont typeface="Arial" panose="020B0604020202020204" pitchFamily="34" charset="0"/>
              <a:buChar char="•"/>
            </a:pPr>
            <a:r>
              <a:rPr lang="en-US">
                <a:solidFill>
                  <a:schemeClr val="bg1"/>
                </a:solidFill>
              </a:rPr>
              <a:t>Face Grouping – Organize many faces into groups</a:t>
            </a:r>
          </a:p>
          <a:p>
            <a:pPr marL="342900" indent="-342900">
              <a:buFont typeface="Arial" panose="020B0604020202020204" pitchFamily="34" charset="0"/>
              <a:buChar char="•"/>
            </a:pPr>
            <a:endParaRPr lang="en-US">
              <a:solidFill>
                <a:schemeClr val="bg1"/>
              </a:solidFill>
            </a:endParaRPr>
          </a:p>
          <a:p>
            <a:pPr marL="342900" indent="-342900">
              <a:buFont typeface="Arial" panose="020B0604020202020204" pitchFamily="34" charset="0"/>
              <a:buChar char="•"/>
            </a:pPr>
            <a:r>
              <a:rPr lang="en-US">
                <a:solidFill>
                  <a:schemeClr val="bg1"/>
                </a:solidFill>
              </a:rPr>
              <a:t>Face Identification – Search which person a face belongs to</a:t>
            </a:r>
          </a:p>
          <a:p>
            <a:pPr marL="342900" indent="-342900">
              <a:buFont typeface="Arial" panose="020B0604020202020204" pitchFamily="34" charset="0"/>
              <a:buChar char="•"/>
            </a:pPr>
            <a:endParaRPr lang="en-US">
              <a:solidFill>
                <a:schemeClr val="bg1"/>
              </a:solidFill>
            </a:endParaRPr>
          </a:p>
          <a:p>
            <a:pPr marL="342900" indent="-342900">
              <a:buFont typeface="Arial" panose="020B0604020202020204" pitchFamily="34" charset="0"/>
              <a:buChar char="•"/>
            </a:pPr>
            <a:r>
              <a:rPr lang="en-US">
                <a:solidFill>
                  <a:schemeClr val="bg1"/>
                </a:solidFill>
              </a:rPr>
              <a:t>Models used to power Microsoft Skype &amp; Windows Hello</a:t>
            </a:r>
          </a:p>
        </p:txBody>
      </p:sp>
      <p:sp>
        <p:nvSpPr>
          <p:cNvPr id="98" name="Title 2"/>
          <p:cNvSpPr txBox="1">
            <a:spLocks/>
          </p:cNvSpPr>
          <p:nvPr/>
        </p:nvSpPr>
        <p:spPr>
          <a:xfrm>
            <a:off x="1340826" y="393700"/>
            <a:ext cx="2707310" cy="917575"/>
          </a:xfrm>
          <a:prstGeom prst="rect">
            <a:avLst/>
          </a:prstGeom>
        </p:spPr>
        <p:txBody>
          <a:bodyPr vert="horz" lIns="91440" tIns="45720" rIns="91440" bIns="45720" rtlCol="0" anchor="t">
            <a:no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r>
              <a:rPr lang="en-IN" sz="4400" spc="-102">
                <a:ln w="3175">
                  <a:noFill/>
                </a:ln>
                <a:ea typeface="+mn-ea"/>
                <a:cs typeface="Segoe UI" pitchFamily="34" charset="0"/>
              </a:rPr>
              <a:t>Face APIs</a:t>
            </a:r>
          </a:p>
          <a:p>
            <a:endParaRPr lang="en-IN" sz="3200"/>
          </a:p>
        </p:txBody>
      </p:sp>
      <p:sp>
        <p:nvSpPr>
          <p:cNvPr id="30" name="Freeform 29"/>
          <p:cNvSpPr/>
          <p:nvPr/>
        </p:nvSpPr>
        <p:spPr bwMode="auto">
          <a:xfrm>
            <a:off x="4592523" y="72084"/>
            <a:ext cx="3104594" cy="2143518"/>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grpSp>
        <p:nvGrpSpPr>
          <p:cNvPr id="31" name="Group 30"/>
          <p:cNvGrpSpPr/>
          <p:nvPr/>
        </p:nvGrpSpPr>
        <p:grpSpPr>
          <a:xfrm>
            <a:off x="4897584" y="784034"/>
            <a:ext cx="632281" cy="983806"/>
            <a:chOff x="523159" y="9672904"/>
            <a:chExt cx="1418868" cy="2414308"/>
          </a:xfrm>
        </p:grpSpPr>
        <p:sp>
          <p:nvSpPr>
            <p:cNvPr id="55" name="TextBox 54"/>
            <p:cNvSpPr txBox="1"/>
            <p:nvPr/>
          </p:nvSpPr>
          <p:spPr>
            <a:xfrm>
              <a:off x="573942" y="11086441"/>
              <a:ext cx="1317300" cy="1000771"/>
            </a:xfrm>
            <a:prstGeom prst="rect">
              <a:avLst/>
            </a:prstGeom>
            <a:noFill/>
          </p:spPr>
          <p:txBody>
            <a:bodyPr wrap="none" rtlCol="0">
              <a:spAutoFit/>
            </a:bodyPr>
            <a:lstStyle/>
            <a:p>
              <a:pPr algn="ctr"/>
              <a:r>
                <a:rPr lang="en-US" altLang="zh-CN" sz="1000">
                  <a:solidFill>
                    <a:schemeClr val="bg1"/>
                  </a:solidFill>
                </a:rPr>
                <a:t>INPUT</a:t>
              </a:r>
              <a:br>
                <a:rPr lang="en-US" altLang="zh-CN" sz="1100">
                  <a:solidFill>
                    <a:schemeClr val="bg1"/>
                  </a:solidFill>
                </a:rPr>
              </a:br>
              <a:r>
                <a:rPr lang="en-US" altLang="zh-CN" sz="1050">
                  <a:solidFill>
                    <a:schemeClr val="bg1"/>
                  </a:solidFill>
                </a:rPr>
                <a:t>IMAGE</a:t>
              </a:r>
              <a:endParaRPr lang="zh-CN" altLang="en-US" sz="1100">
                <a:solidFill>
                  <a:schemeClr val="bg1"/>
                </a:solidFill>
              </a:endParaRPr>
            </a:p>
          </p:txBody>
        </p:sp>
        <p:grpSp>
          <p:nvGrpSpPr>
            <p:cNvPr id="56" name="Group 55"/>
            <p:cNvGrpSpPr/>
            <p:nvPr/>
          </p:nvGrpSpPr>
          <p:grpSpPr>
            <a:xfrm>
              <a:off x="523159" y="9672904"/>
              <a:ext cx="1418868" cy="1418868"/>
              <a:chOff x="523159" y="2801257"/>
              <a:chExt cx="1418868" cy="1418868"/>
            </a:xfrm>
          </p:grpSpPr>
          <p:pic>
            <p:nvPicPr>
              <p:cNvPr id="57" name="Picture 56"/>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3052" r="3052"/>
              <a:stretch/>
            </p:blipFill>
            <p:spPr>
              <a:xfrm>
                <a:off x="661093" y="2939191"/>
                <a:ext cx="1143000" cy="1143000"/>
              </a:xfrm>
              <a:prstGeom prst="rect">
                <a:avLst/>
              </a:prstGeom>
              <a:ln w="25400">
                <a:solidFill>
                  <a:srgbClr val="FFFFFF"/>
                </a:solidFill>
              </a:ln>
            </p:spPr>
          </p:pic>
          <p:grpSp>
            <p:nvGrpSpPr>
              <p:cNvPr id="58" name="Group 57"/>
              <p:cNvGrpSpPr/>
              <p:nvPr/>
            </p:nvGrpSpPr>
            <p:grpSpPr>
              <a:xfrm>
                <a:off x="523159" y="2801257"/>
                <a:ext cx="1418868" cy="1418868"/>
                <a:chOff x="-1249363" y="2430462"/>
                <a:chExt cx="1143000" cy="1143000"/>
              </a:xfrm>
              <a:solidFill>
                <a:srgbClr val="FFFFFF"/>
              </a:solidFill>
            </p:grpSpPr>
            <p:sp>
              <p:nvSpPr>
                <p:cNvPr id="59" name="Half Frame 58"/>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60" name="Half Frame 59"/>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61" name="Half Frame 60"/>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62" name="Half Frame 61"/>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grpSp>
        </p:grpSp>
      </p:grpSp>
      <p:grpSp>
        <p:nvGrpSpPr>
          <p:cNvPr id="46" name="Group 45"/>
          <p:cNvGrpSpPr/>
          <p:nvPr/>
        </p:nvGrpSpPr>
        <p:grpSpPr>
          <a:xfrm>
            <a:off x="6419998" y="784033"/>
            <a:ext cx="632281" cy="578174"/>
            <a:chOff x="5260168" y="2801257"/>
            <a:chExt cx="1418868" cy="1418868"/>
          </a:xfrm>
        </p:grpSpPr>
        <p:pic>
          <p:nvPicPr>
            <p:cNvPr id="49" name="Picture 48"/>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Lst>
            </a:blip>
            <a:srcRect l="2568" r="2568"/>
            <a:stretch/>
          </p:blipFill>
          <p:spPr>
            <a:xfrm>
              <a:off x="5398102" y="2939191"/>
              <a:ext cx="1143000" cy="1143000"/>
            </a:xfrm>
            <a:prstGeom prst="rect">
              <a:avLst/>
            </a:prstGeom>
            <a:ln w="25400">
              <a:solidFill>
                <a:srgbClr val="FFFFFF"/>
              </a:solidFill>
            </a:ln>
          </p:spPr>
        </p:pic>
        <p:grpSp>
          <p:nvGrpSpPr>
            <p:cNvPr id="50" name="Group 49"/>
            <p:cNvGrpSpPr/>
            <p:nvPr/>
          </p:nvGrpSpPr>
          <p:grpSpPr>
            <a:xfrm>
              <a:off x="5260168" y="2801257"/>
              <a:ext cx="1418868" cy="1418868"/>
              <a:chOff x="-1249363" y="2430462"/>
              <a:chExt cx="1143000" cy="1143000"/>
            </a:xfrm>
            <a:solidFill>
              <a:srgbClr val="FFFFFF"/>
            </a:solidFill>
          </p:grpSpPr>
          <p:sp>
            <p:nvSpPr>
              <p:cNvPr id="51" name="Half Frame 50"/>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52" name="Half Frame 51"/>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53" name="Half Frame 52"/>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54" name="Half Frame 53"/>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grpSp>
      </p:grpSp>
      <p:grpSp>
        <p:nvGrpSpPr>
          <p:cNvPr id="34" name="Group 33"/>
          <p:cNvGrpSpPr/>
          <p:nvPr/>
        </p:nvGrpSpPr>
        <p:grpSpPr>
          <a:xfrm>
            <a:off x="5527557" y="956389"/>
            <a:ext cx="817264" cy="253995"/>
            <a:chOff x="2098260" y="3653531"/>
            <a:chExt cx="1833977" cy="623315"/>
          </a:xfrm>
        </p:grpSpPr>
        <p:sp>
          <p:nvSpPr>
            <p:cNvPr id="43" name="Right Arrow 42"/>
            <p:cNvSpPr/>
            <p:nvPr/>
          </p:nvSpPr>
          <p:spPr bwMode="auto">
            <a:xfrm>
              <a:off x="2255836" y="3653531"/>
              <a:ext cx="1676401" cy="623315"/>
            </a:xfrm>
            <a:prstGeom prst="rightArrow">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44" name="TextBox 43"/>
            <p:cNvSpPr txBox="1"/>
            <p:nvPr/>
          </p:nvSpPr>
          <p:spPr>
            <a:xfrm>
              <a:off x="2098260" y="3671225"/>
              <a:ext cx="1745367" cy="566472"/>
            </a:xfrm>
            <a:prstGeom prst="rect">
              <a:avLst/>
            </a:prstGeom>
            <a:noFill/>
          </p:spPr>
          <p:txBody>
            <a:bodyPr wrap="none" rtlCol="0" anchor="ctr">
              <a:spAutoFit/>
            </a:bodyPr>
            <a:lstStyle/>
            <a:p>
              <a:pPr algn="ctr"/>
              <a:r>
                <a:rPr lang="en-US" altLang="zh-CN" sz="900">
                  <a:solidFill>
                    <a:schemeClr val="bg1"/>
                  </a:solidFill>
                </a:rPr>
                <a:t>DETECTION</a:t>
              </a:r>
              <a:endParaRPr lang="zh-CN" altLang="en-US">
                <a:solidFill>
                  <a:schemeClr val="bg1"/>
                </a:solidFill>
              </a:endParaRPr>
            </a:p>
          </p:txBody>
        </p:sp>
      </p:grpSp>
      <p:grpSp>
        <p:nvGrpSpPr>
          <p:cNvPr id="35" name="Group 34"/>
          <p:cNvGrpSpPr/>
          <p:nvPr/>
        </p:nvGrpSpPr>
        <p:grpSpPr>
          <a:xfrm>
            <a:off x="7076736" y="956389"/>
            <a:ext cx="830086" cy="253995"/>
            <a:chOff x="2069485" y="3653531"/>
            <a:chExt cx="1862752" cy="623315"/>
          </a:xfrm>
        </p:grpSpPr>
        <p:sp>
          <p:nvSpPr>
            <p:cNvPr id="36" name="Right Arrow 35"/>
            <p:cNvSpPr/>
            <p:nvPr/>
          </p:nvSpPr>
          <p:spPr bwMode="auto">
            <a:xfrm>
              <a:off x="2255836" y="3653531"/>
              <a:ext cx="1676401" cy="623315"/>
            </a:xfrm>
            <a:prstGeom prst="rightArrow">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42" name="TextBox 41"/>
            <p:cNvSpPr txBox="1"/>
            <p:nvPr/>
          </p:nvSpPr>
          <p:spPr>
            <a:xfrm>
              <a:off x="2069485" y="3682948"/>
              <a:ext cx="1802923" cy="566472"/>
            </a:xfrm>
            <a:prstGeom prst="rect">
              <a:avLst/>
            </a:prstGeom>
            <a:noFill/>
          </p:spPr>
          <p:txBody>
            <a:bodyPr wrap="none" rtlCol="0" anchor="ctr">
              <a:spAutoFit/>
            </a:bodyPr>
            <a:lstStyle/>
            <a:p>
              <a:pPr algn="ctr"/>
              <a:r>
                <a:rPr lang="en-US" altLang="zh-CN" sz="900">
                  <a:solidFill>
                    <a:schemeClr val="bg1"/>
                  </a:solidFill>
                </a:rPr>
                <a:t>ATTRIBUTES</a:t>
              </a:r>
              <a:endParaRPr lang="en-US" altLang="zh-CN">
                <a:solidFill>
                  <a:schemeClr val="bg1"/>
                </a:solidFill>
              </a:endParaRPr>
            </a:p>
          </p:txBody>
        </p:sp>
      </p:grpSp>
      <p:grpSp>
        <p:nvGrpSpPr>
          <p:cNvPr id="79" name="Group 78"/>
          <p:cNvGrpSpPr/>
          <p:nvPr/>
        </p:nvGrpSpPr>
        <p:grpSpPr>
          <a:xfrm>
            <a:off x="4590865" y="2368990"/>
            <a:ext cx="3106252" cy="2144690"/>
            <a:chOff x="-2" y="1483403"/>
            <a:chExt cx="6218233" cy="5257797"/>
          </a:xfrm>
        </p:grpSpPr>
        <p:grpSp>
          <p:nvGrpSpPr>
            <p:cNvPr id="80" name="Group 79"/>
            <p:cNvGrpSpPr/>
            <p:nvPr/>
          </p:nvGrpSpPr>
          <p:grpSpPr>
            <a:xfrm>
              <a:off x="-2" y="1483403"/>
              <a:ext cx="6218233" cy="5257797"/>
              <a:chOff x="-1" y="1483404"/>
              <a:chExt cx="6218238" cy="5257801"/>
            </a:xfrm>
          </p:grpSpPr>
          <p:sp>
            <p:nvSpPr>
              <p:cNvPr id="97" name="Pentagon 96"/>
              <p:cNvSpPr/>
              <p:nvPr/>
            </p:nvSpPr>
            <p:spPr bwMode="auto">
              <a:xfrm>
                <a:off x="-1" y="1483404"/>
                <a:ext cx="6218238" cy="5257801"/>
              </a:xfrm>
              <a:prstGeom prst="homePlate">
                <a:avLst>
                  <a:gd name="adj" fmla="val 223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pic>
            <p:nvPicPr>
              <p:cNvPr id="99" name="Picture 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0237" y="3192462"/>
                <a:ext cx="587740" cy="888897"/>
              </a:xfrm>
              <a:prstGeom prst="rect">
                <a:avLst/>
              </a:prstGeom>
            </p:spPr>
          </p:pic>
          <p:pic>
            <p:nvPicPr>
              <p:cNvPr id="100" name="Picture 9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886" y="3884663"/>
                <a:ext cx="554471" cy="731902"/>
              </a:xfrm>
              <a:prstGeom prst="rect">
                <a:avLst/>
              </a:prstGeom>
            </p:spPr>
          </p:pic>
          <p:pic>
            <p:nvPicPr>
              <p:cNvPr id="101" name="Picture 10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4547" y="5021262"/>
                <a:ext cx="833291" cy="1102605"/>
              </a:xfrm>
              <a:prstGeom prst="rect">
                <a:avLst/>
              </a:prstGeom>
            </p:spPr>
          </p:pic>
          <p:pic>
            <p:nvPicPr>
              <p:cNvPr id="102" name="Picture 10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72123" y="1714635"/>
                <a:ext cx="1290417" cy="1564631"/>
              </a:xfrm>
              <a:prstGeom prst="rect">
                <a:avLst/>
              </a:prstGeom>
              <a:ln w="25400">
                <a:solidFill>
                  <a:srgbClr val="FFFFFF"/>
                </a:solidFill>
              </a:ln>
            </p:spPr>
          </p:pic>
          <p:pic>
            <p:nvPicPr>
              <p:cNvPr id="103" name="Picture 10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41837" y="3954154"/>
                <a:ext cx="1029732" cy="914709"/>
              </a:xfrm>
              <a:prstGeom prst="rect">
                <a:avLst/>
              </a:prstGeom>
            </p:spPr>
          </p:pic>
          <p:pic>
            <p:nvPicPr>
              <p:cNvPr id="104" name="Picture 10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17421" y="1602547"/>
                <a:ext cx="738405" cy="1039236"/>
              </a:xfrm>
              <a:prstGeom prst="rect">
                <a:avLst/>
              </a:prstGeom>
            </p:spPr>
          </p:pic>
          <p:pic>
            <p:nvPicPr>
              <p:cNvPr id="105" name="Picture 10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33748" y="2347944"/>
                <a:ext cx="712890" cy="1109687"/>
              </a:xfrm>
              <a:prstGeom prst="rect">
                <a:avLst/>
              </a:prstGeom>
            </p:spPr>
          </p:pic>
          <p:pic>
            <p:nvPicPr>
              <p:cNvPr id="106" name="Picture 10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13037" y="4030662"/>
                <a:ext cx="871312" cy="1220721"/>
              </a:xfrm>
              <a:prstGeom prst="rect">
                <a:avLst/>
              </a:prstGeom>
            </p:spPr>
          </p:pic>
          <p:pic>
            <p:nvPicPr>
              <p:cNvPr id="107" name="Picture 10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7200" y="2125663"/>
                <a:ext cx="928343" cy="1150131"/>
              </a:xfrm>
              <a:prstGeom prst="rect">
                <a:avLst/>
              </a:prstGeom>
            </p:spPr>
          </p:pic>
          <p:pic>
            <p:nvPicPr>
              <p:cNvPr id="108" name="Picture 10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24189" y="2811462"/>
                <a:ext cx="1267362" cy="1706851"/>
              </a:xfrm>
              <a:prstGeom prst="rect">
                <a:avLst/>
              </a:prstGeom>
              <a:ln w="25400">
                <a:solidFill>
                  <a:srgbClr val="FFFFFF"/>
                </a:solidFill>
              </a:ln>
            </p:spPr>
          </p:pic>
          <p:pic>
            <p:nvPicPr>
              <p:cNvPr id="109" name="Picture 10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7200" y="4812044"/>
                <a:ext cx="1493837" cy="1652064"/>
              </a:xfrm>
              <a:prstGeom prst="rect">
                <a:avLst/>
              </a:prstGeom>
              <a:ln w="25400">
                <a:solidFill>
                  <a:srgbClr val="FFFFFF"/>
                </a:solidFill>
              </a:ln>
            </p:spPr>
          </p:pic>
          <p:pic>
            <p:nvPicPr>
              <p:cNvPr id="110" name="Picture 10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63221" y="4564062"/>
                <a:ext cx="1309712" cy="1646237"/>
              </a:xfrm>
              <a:prstGeom prst="rect">
                <a:avLst/>
              </a:prstGeom>
              <a:ln w="25400">
                <a:solidFill>
                  <a:srgbClr val="FFFFFF"/>
                </a:solidFill>
              </a:ln>
            </p:spPr>
          </p:pic>
        </p:grpSp>
        <p:sp>
          <p:nvSpPr>
            <p:cNvPr id="81" name="Half Frame 80"/>
            <p:cNvSpPr/>
            <p:nvPr/>
          </p:nvSpPr>
          <p:spPr bwMode="auto">
            <a:xfrm>
              <a:off x="1092197" y="2675316"/>
              <a:ext cx="283773" cy="283773"/>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82" name="Half Frame 81"/>
            <p:cNvSpPr/>
            <p:nvPr/>
          </p:nvSpPr>
          <p:spPr bwMode="auto">
            <a:xfrm flipH="1">
              <a:off x="2341877" y="2684840"/>
              <a:ext cx="283773" cy="283773"/>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83" name="Half Frame 82"/>
            <p:cNvSpPr/>
            <p:nvPr/>
          </p:nvSpPr>
          <p:spPr bwMode="auto">
            <a:xfrm flipV="1">
              <a:off x="1092197" y="4370382"/>
              <a:ext cx="283773" cy="283773"/>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84" name="Half Frame 83"/>
            <p:cNvSpPr/>
            <p:nvPr/>
          </p:nvSpPr>
          <p:spPr bwMode="auto">
            <a:xfrm flipH="1" flipV="1">
              <a:off x="2346640" y="4370382"/>
              <a:ext cx="283773" cy="283773"/>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85" name="Half Frame 84"/>
            <p:cNvSpPr/>
            <p:nvPr/>
          </p:nvSpPr>
          <p:spPr bwMode="auto">
            <a:xfrm>
              <a:off x="2634928" y="1582734"/>
              <a:ext cx="283773" cy="283773"/>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86" name="Half Frame 85"/>
            <p:cNvSpPr/>
            <p:nvPr/>
          </p:nvSpPr>
          <p:spPr bwMode="auto">
            <a:xfrm flipH="1">
              <a:off x="3906833" y="1585911"/>
              <a:ext cx="283773" cy="283773"/>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87" name="Half Frame 86"/>
            <p:cNvSpPr/>
            <p:nvPr/>
          </p:nvSpPr>
          <p:spPr bwMode="auto">
            <a:xfrm flipV="1">
              <a:off x="2641278" y="3124586"/>
              <a:ext cx="283773" cy="283773"/>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88" name="Half Frame 87"/>
            <p:cNvSpPr/>
            <p:nvPr/>
          </p:nvSpPr>
          <p:spPr bwMode="auto">
            <a:xfrm flipH="1" flipV="1">
              <a:off x="3914770" y="3124586"/>
              <a:ext cx="283773" cy="283773"/>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89" name="Half Frame 88"/>
            <p:cNvSpPr/>
            <p:nvPr/>
          </p:nvSpPr>
          <p:spPr bwMode="auto">
            <a:xfrm>
              <a:off x="3327468" y="4432295"/>
              <a:ext cx="283773" cy="283773"/>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90" name="Half Frame 89"/>
            <p:cNvSpPr/>
            <p:nvPr/>
          </p:nvSpPr>
          <p:spPr bwMode="auto">
            <a:xfrm flipH="1">
              <a:off x="4620009" y="4437058"/>
              <a:ext cx="283773" cy="283773"/>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91" name="Half Frame 90"/>
            <p:cNvSpPr/>
            <p:nvPr/>
          </p:nvSpPr>
          <p:spPr bwMode="auto">
            <a:xfrm flipV="1">
              <a:off x="3329054" y="6061347"/>
              <a:ext cx="283773" cy="283773"/>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92" name="Half Frame 91"/>
            <p:cNvSpPr/>
            <p:nvPr/>
          </p:nvSpPr>
          <p:spPr bwMode="auto">
            <a:xfrm flipH="1" flipV="1">
              <a:off x="4621597" y="6061347"/>
              <a:ext cx="283773" cy="283773"/>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93" name="Half Frame 92"/>
            <p:cNvSpPr/>
            <p:nvPr/>
          </p:nvSpPr>
          <p:spPr bwMode="auto">
            <a:xfrm>
              <a:off x="322262" y="4672010"/>
              <a:ext cx="283773" cy="283773"/>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94" name="Half Frame 93"/>
            <p:cNvSpPr/>
            <p:nvPr/>
          </p:nvSpPr>
          <p:spPr bwMode="auto">
            <a:xfrm flipH="1">
              <a:off x="1806961" y="4668835"/>
              <a:ext cx="283773" cy="283773"/>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95" name="Half Frame 94"/>
            <p:cNvSpPr/>
            <p:nvPr/>
          </p:nvSpPr>
          <p:spPr bwMode="auto">
            <a:xfrm flipV="1">
              <a:off x="322262" y="6316658"/>
              <a:ext cx="283773" cy="283773"/>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96" name="Half Frame 95"/>
            <p:cNvSpPr/>
            <p:nvPr/>
          </p:nvSpPr>
          <p:spPr bwMode="auto">
            <a:xfrm flipH="1" flipV="1">
              <a:off x="1802201" y="6316663"/>
              <a:ext cx="283773" cy="283773"/>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grpSp>
      <p:grpSp>
        <p:nvGrpSpPr>
          <p:cNvPr id="111" name="Group 110"/>
          <p:cNvGrpSpPr/>
          <p:nvPr/>
        </p:nvGrpSpPr>
        <p:grpSpPr>
          <a:xfrm>
            <a:off x="4590865" y="4667067"/>
            <a:ext cx="3106252" cy="2200048"/>
            <a:chOff x="0" y="1483403"/>
            <a:chExt cx="7955757" cy="5260297"/>
          </a:xfrm>
        </p:grpSpPr>
        <p:sp>
          <p:nvSpPr>
            <p:cNvPr id="112" name="Freeform 111"/>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pic>
          <p:nvPicPr>
            <p:cNvPr id="113" name="Picture 112"/>
            <p:cNvPicPr>
              <a:picLocks noChangeAspect="1"/>
            </p:cNvPicPr>
            <p:nvPr/>
          </p:nvPicPr>
          <p:blipFill rotWithShape="1">
            <a:blip r:embed="rId19">
              <a:extLst>
                <a:ext uri="{28A0092B-C50C-407E-A947-70E740481C1C}">
                  <a14:useLocalDpi xmlns:a14="http://schemas.microsoft.com/office/drawing/2010/main" val="0"/>
                </a:ext>
              </a:extLst>
            </a:blip>
            <a:srcRect t="12942" b="16940"/>
            <a:stretch/>
          </p:blipFill>
          <p:spPr>
            <a:xfrm>
              <a:off x="568600" y="3368496"/>
              <a:ext cx="1143000" cy="1143000"/>
            </a:xfrm>
            <a:prstGeom prst="rect">
              <a:avLst/>
            </a:prstGeom>
            <a:ln w="25400">
              <a:solidFill>
                <a:srgbClr val="FFFFFF"/>
              </a:solidFill>
            </a:ln>
          </p:spPr>
        </p:pic>
        <p:sp>
          <p:nvSpPr>
            <p:cNvPr id="114" name="TextBox 113"/>
            <p:cNvSpPr txBox="1"/>
            <p:nvPr/>
          </p:nvSpPr>
          <p:spPr>
            <a:xfrm>
              <a:off x="379" y="4644101"/>
              <a:ext cx="2279442" cy="993452"/>
            </a:xfrm>
            <a:prstGeom prst="rect">
              <a:avLst/>
            </a:prstGeom>
            <a:noFill/>
          </p:spPr>
          <p:txBody>
            <a:bodyPr wrap="none" rtlCol="0">
              <a:spAutoFit/>
            </a:bodyPr>
            <a:lstStyle/>
            <a:p>
              <a:pPr algn="ctr"/>
              <a:r>
                <a:rPr lang="en-US" altLang="zh-CN" sz="1050">
                  <a:solidFill>
                    <a:schemeClr val="bg1"/>
                  </a:solidFill>
                </a:rPr>
                <a:t>NEW INPUT</a:t>
              </a:r>
              <a:br>
                <a:rPr lang="en-US" altLang="zh-CN" sz="1050">
                  <a:solidFill>
                    <a:schemeClr val="bg1"/>
                  </a:solidFill>
                </a:rPr>
              </a:br>
              <a:r>
                <a:rPr lang="en-US" altLang="zh-CN" sz="1050">
                  <a:solidFill>
                    <a:schemeClr val="bg1"/>
                  </a:solidFill>
                </a:rPr>
                <a:t>IMAGE</a:t>
              </a:r>
              <a:endParaRPr lang="zh-CN" altLang="en-US" sz="1050">
                <a:solidFill>
                  <a:schemeClr val="bg1"/>
                </a:solidFill>
              </a:endParaRPr>
            </a:p>
          </p:txBody>
        </p:sp>
        <p:grpSp>
          <p:nvGrpSpPr>
            <p:cNvPr id="115" name="Group 114"/>
            <p:cNvGrpSpPr/>
            <p:nvPr/>
          </p:nvGrpSpPr>
          <p:grpSpPr>
            <a:xfrm>
              <a:off x="430666" y="3230562"/>
              <a:ext cx="1418868" cy="1418868"/>
              <a:chOff x="-1249363" y="2430462"/>
              <a:chExt cx="1143000" cy="1143000"/>
            </a:xfrm>
            <a:solidFill>
              <a:srgbClr val="FFFFFF"/>
            </a:solidFill>
          </p:grpSpPr>
          <p:sp>
            <p:nvSpPr>
              <p:cNvPr id="137" name="Half Frame 136"/>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138" name="Half Frame 137"/>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139" name="Half Frame 138"/>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140" name="Half Frame 139"/>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grpSp>
        <p:grpSp>
          <p:nvGrpSpPr>
            <p:cNvPr id="116" name="Group 115"/>
            <p:cNvGrpSpPr/>
            <p:nvPr/>
          </p:nvGrpSpPr>
          <p:grpSpPr>
            <a:xfrm>
              <a:off x="1702957" y="3653531"/>
              <a:ext cx="1536326" cy="623315"/>
              <a:chOff x="1914724" y="3653531"/>
              <a:chExt cx="2112449" cy="623315"/>
            </a:xfrm>
          </p:grpSpPr>
          <p:sp>
            <p:nvSpPr>
              <p:cNvPr id="135" name="Right Arrow 134"/>
              <p:cNvSpPr/>
              <p:nvPr/>
            </p:nvSpPr>
            <p:spPr bwMode="auto">
              <a:xfrm>
                <a:off x="2255836" y="3653531"/>
                <a:ext cx="1676401" cy="623315"/>
              </a:xfrm>
              <a:prstGeom prst="rightArrow">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136" name="TextBox 135"/>
              <p:cNvSpPr txBox="1"/>
              <p:nvPr/>
            </p:nvSpPr>
            <p:spPr>
              <a:xfrm>
                <a:off x="1914724" y="3696896"/>
                <a:ext cx="2112449" cy="515125"/>
              </a:xfrm>
              <a:prstGeom prst="rect">
                <a:avLst/>
              </a:prstGeom>
              <a:noFill/>
            </p:spPr>
            <p:txBody>
              <a:bodyPr wrap="none" rtlCol="0" anchor="ctr">
                <a:spAutoFit/>
              </a:bodyPr>
              <a:lstStyle/>
              <a:p>
                <a:pPr algn="ctr"/>
                <a:r>
                  <a:rPr lang="en-US" altLang="zh-CN" sz="800">
                    <a:solidFill>
                      <a:schemeClr val="bg1"/>
                    </a:solidFill>
                  </a:rPr>
                  <a:t>IDENTIFY</a:t>
                </a:r>
                <a:endParaRPr lang="zh-CN" altLang="en-US">
                  <a:solidFill>
                    <a:schemeClr val="bg1"/>
                  </a:solidFill>
                </a:endParaRPr>
              </a:p>
            </p:txBody>
          </p:sp>
        </p:grpSp>
        <p:pic>
          <p:nvPicPr>
            <p:cNvPr id="117" name="Picture 116"/>
            <p:cNvPicPr>
              <a:picLocks noChangeAspect="1"/>
            </p:cNvPicPr>
            <p:nvPr/>
          </p:nvPicPr>
          <p:blipFill rotWithShape="1">
            <a:blip r:embed="rId12">
              <a:extLst>
                <a:ext uri="{28A0092B-C50C-407E-A947-70E740481C1C}">
                  <a14:useLocalDpi xmlns:a14="http://schemas.microsoft.com/office/drawing/2010/main" val="0"/>
                </a:ext>
              </a:extLst>
            </a:blip>
            <a:srcRect l="3086" r="3086"/>
            <a:stretch/>
          </p:blipFill>
          <p:spPr>
            <a:xfrm>
              <a:off x="3624252" y="1769261"/>
              <a:ext cx="939763" cy="1409645"/>
            </a:xfrm>
            <a:prstGeom prst="rect">
              <a:avLst/>
            </a:prstGeom>
            <a:ln w="25400">
              <a:solidFill>
                <a:srgbClr val="FFFFFF"/>
              </a:solidFill>
            </a:ln>
          </p:spPr>
        </p:pic>
        <p:sp>
          <p:nvSpPr>
            <p:cNvPr id="118" name="Rectangle 117"/>
            <p:cNvSpPr/>
            <p:nvPr/>
          </p:nvSpPr>
          <p:spPr bwMode="auto">
            <a:xfrm>
              <a:off x="3660067" y="3175129"/>
              <a:ext cx="939763" cy="243042"/>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100">
                <a:solidFill>
                  <a:schemeClr val="bg1"/>
                </a:solidFill>
                <a:ea typeface="Segoe UI" pitchFamily="34" charset="0"/>
                <a:cs typeface="Segoe UI" pitchFamily="34" charset="0"/>
              </a:endParaRPr>
            </a:p>
          </p:txBody>
        </p:sp>
        <p:pic>
          <p:nvPicPr>
            <p:cNvPr id="119" name="Picture 118"/>
            <p:cNvPicPr>
              <a:picLocks noChangeAspect="1"/>
            </p:cNvPicPr>
            <p:nvPr/>
          </p:nvPicPr>
          <p:blipFill rotWithShape="1">
            <a:blip r:embed="rId13">
              <a:extLst>
                <a:ext uri="{28A0092B-C50C-407E-A947-70E740481C1C}">
                  <a14:useLocalDpi xmlns:a14="http://schemas.microsoft.com/office/drawing/2010/main" val="0"/>
                </a:ext>
              </a:extLst>
            </a:blip>
            <a:srcRect t="1818" b="1818"/>
            <a:stretch/>
          </p:blipFill>
          <p:spPr>
            <a:xfrm>
              <a:off x="3867158" y="1900312"/>
              <a:ext cx="939763" cy="1409645"/>
            </a:xfrm>
            <a:prstGeom prst="rect">
              <a:avLst/>
            </a:prstGeom>
            <a:ln w="25400">
              <a:solidFill>
                <a:srgbClr val="FFFFFF"/>
              </a:solidFill>
            </a:ln>
          </p:spPr>
        </p:pic>
        <p:sp>
          <p:nvSpPr>
            <p:cNvPr id="120" name="Rectangle 119"/>
            <p:cNvSpPr/>
            <p:nvPr/>
          </p:nvSpPr>
          <p:spPr bwMode="auto">
            <a:xfrm>
              <a:off x="3885065" y="3308808"/>
              <a:ext cx="939763" cy="243042"/>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100">
                <a:solidFill>
                  <a:schemeClr val="bg1"/>
                </a:solidFill>
                <a:ea typeface="Segoe UI" pitchFamily="34" charset="0"/>
                <a:cs typeface="Segoe UI" pitchFamily="34" charset="0"/>
              </a:endParaRPr>
            </a:p>
          </p:txBody>
        </p:sp>
        <p:pic>
          <p:nvPicPr>
            <p:cNvPr id="121" name="Picture 120"/>
            <p:cNvPicPr>
              <a:picLocks noChangeAspect="1"/>
            </p:cNvPicPr>
            <p:nvPr/>
          </p:nvPicPr>
          <p:blipFill rotWithShape="1">
            <a:blip r:embed="rId16">
              <a:extLst>
                <a:ext uri="{28A0092B-C50C-407E-A947-70E740481C1C}">
                  <a14:useLocalDpi xmlns:a14="http://schemas.microsoft.com/office/drawing/2010/main" val="0"/>
                </a:ext>
              </a:extLst>
            </a:blip>
            <a:srcRect l="5107" r="5107"/>
            <a:stretch/>
          </p:blipFill>
          <p:spPr>
            <a:xfrm>
              <a:off x="4110064" y="2047410"/>
              <a:ext cx="939763" cy="1409645"/>
            </a:xfrm>
            <a:prstGeom prst="rect">
              <a:avLst/>
            </a:prstGeom>
            <a:ln w="25400">
              <a:solidFill>
                <a:srgbClr val="FFFFFF"/>
              </a:solidFill>
            </a:ln>
          </p:spPr>
        </p:pic>
        <p:sp>
          <p:nvSpPr>
            <p:cNvPr id="122" name="Rectangle 121"/>
            <p:cNvSpPr/>
            <p:nvPr/>
          </p:nvSpPr>
          <p:spPr bwMode="auto">
            <a:xfrm>
              <a:off x="4004211" y="3452012"/>
              <a:ext cx="1606900" cy="321983"/>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800">
                  <a:solidFill>
                    <a:schemeClr val="bg1"/>
                  </a:solidFill>
                  <a:ea typeface="Segoe UI" pitchFamily="34" charset="0"/>
                  <a:cs typeface="Segoe UI" pitchFamily="34" charset="0"/>
                </a:rPr>
                <a:t>Natalie Huber</a:t>
              </a:r>
            </a:p>
          </p:txBody>
        </p:sp>
        <p:pic>
          <p:nvPicPr>
            <p:cNvPr id="123" name="Picture 122"/>
            <p:cNvPicPr>
              <a:picLocks noChangeAspect="1"/>
            </p:cNvPicPr>
            <p:nvPr/>
          </p:nvPicPr>
          <p:blipFill rotWithShape="1">
            <a:blip r:embed="rId20">
              <a:extLst>
                <a:ext uri="{28A0092B-C50C-407E-A947-70E740481C1C}">
                  <a14:useLocalDpi xmlns:a14="http://schemas.microsoft.com/office/drawing/2010/main" val="0"/>
                </a:ext>
              </a:extLst>
            </a:blip>
            <a:srcRect l="7183" r="7183"/>
            <a:stretch/>
          </p:blipFill>
          <p:spPr>
            <a:xfrm>
              <a:off x="3624252" y="4034706"/>
              <a:ext cx="941832" cy="1412748"/>
            </a:xfrm>
            <a:prstGeom prst="rect">
              <a:avLst/>
            </a:prstGeom>
            <a:ln w="25400">
              <a:solidFill>
                <a:srgbClr val="FFFFFF"/>
              </a:solidFill>
            </a:ln>
          </p:spPr>
        </p:pic>
        <p:sp>
          <p:nvSpPr>
            <p:cNvPr id="125" name="Rectangle 124"/>
            <p:cNvSpPr/>
            <p:nvPr/>
          </p:nvSpPr>
          <p:spPr bwMode="auto">
            <a:xfrm>
              <a:off x="3522133" y="1672046"/>
              <a:ext cx="2194831" cy="4409210"/>
            </a:xfrm>
            <a:prstGeom prst="rect">
              <a:avLst/>
            </a:prstGeom>
            <a:noFill/>
            <a:ln w="25400">
              <a:solidFill>
                <a:schemeClr val="bg1"/>
              </a:solidFill>
              <a:prstDash val="sys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126" name="Rectangle 125"/>
            <p:cNvSpPr/>
            <p:nvPr/>
          </p:nvSpPr>
          <p:spPr bwMode="auto">
            <a:xfrm>
              <a:off x="3522133" y="6220454"/>
              <a:ext cx="2238905" cy="384048"/>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050" b="1">
                  <a:solidFill>
                    <a:schemeClr val="bg1"/>
                  </a:solidFill>
                  <a:ea typeface="Segoe UI" pitchFamily="34" charset="0"/>
                  <a:cs typeface="Segoe UI" pitchFamily="34" charset="0"/>
                </a:rPr>
                <a:t>COLLEAGUES</a:t>
              </a:r>
              <a:endParaRPr lang="en-US" sz="1600" b="1">
                <a:solidFill>
                  <a:schemeClr val="bg1"/>
                </a:solidFill>
                <a:ea typeface="Segoe UI" pitchFamily="34" charset="0"/>
                <a:cs typeface="Segoe UI" pitchFamily="34" charset="0"/>
              </a:endParaRPr>
            </a:p>
          </p:txBody>
        </p:sp>
        <p:grpSp>
          <p:nvGrpSpPr>
            <p:cNvPr id="127" name="Group 126"/>
            <p:cNvGrpSpPr/>
            <p:nvPr/>
          </p:nvGrpSpPr>
          <p:grpSpPr>
            <a:xfrm>
              <a:off x="5122515" y="4343261"/>
              <a:ext cx="2382084" cy="606399"/>
              <a:chOff x="1928463" y="3027344"/>
              <a:chExt cx="2382084" cy="606399"/>
            </a:xfrm>
          </p:grpSpPr>
          <p:sp>
            <p:nvSpPr>
              <p:cNvPr id="133" name="Right Arrow 132"/>
              <p:cNvSpPr/>
              <p:nvPr/>
            </p:nvSpPr>
            <p:spPr bwMode="auto">
              <a:xfrm>
                <a:off x="2111890" y="3049741"/>
                <a:ext cx="2147632" cy="584002"/>
              </a:xfrm>
              <a:prstGeom prst="rightArrow">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solidFill>
                    <a:schemeClr val="bg1"/>
                  </a:solidFill>
                  <a:ea typeface="Segoe UI" pitchFamily="34" charset="0"/>
                  <a:cs typeface="Segoe UI" pitchFamily="34" charset="0"/>
                </a:endParaRPr>
              </a:p>
            </p:txBody>
          </p:sp>
          <p:sp>
            <p:nvSpPr>
              <p:cNvPr id="134" name="TextBox 133"/>
              <p:cNvSpPr txBox="1"/>
              <p:nvPr/>
            </p:nvSpPr>
            <p:spPr>
              <a:xfrm>
                <a:off x="1928463" y="3027344"/>
                <a:ext cx="2382084" cy="551918"/>
              </a:xfrm>
              <a:prstGeom prst="rect">
                <a:avLst/>
              </a:prstGeom>
              <a:noFill/>
            </p:spPr>
            <p:txBody>
              <a:bodyPr wrap="none" rtlCol="0" anchor="ctr">
                <a:spAutoFit/>
              </a:bodyPr>
              <a:lstStyle/>
              <a:p>
                <a:pPr algn="ctr"/>
                <a:r>
                  <a:rPr lang="en-US" altLang="zh-CN" sz="900">
                    <a:solidFill>
                      <a:schemeClr val="bg1"/>
                    </a:solidFill>
                  </a:rPr>
                  <a:t>RECOGNITION</a:t>
                </a:r>
                <a:endParaRPr lang="en-US" altLang="zh-CN">
                  <a:solidFill>
                    <a:schemeClr val="bg1"/>
                  </a:solidFill>
                </a:endParaRPr>
              </a:p>
            </p:txBody>
          </p:sp>
        </p:grpSp>
        <p:sp>
          <p:nvSpPr>
            <p:cNvPr id="128" name="Rectangle 127"/>
            <p:cNvSpPr/>
            <p:nvPr/>
          </p:nvSpPr>
          <p:spPr bwMode="auto">
            <a:xfrm>
              <a:off x="3690956" y="5446450"/>
              <a:ext cx="939763" cy="243042"/>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100">
                <a:solidFill>
                  <a:schemeClr val="bg1"/>
                </a:solidFill>
                <a:ea typeface="Segoe UI" pitchFamily="34" charset="0"/>
                <a:cs typeface="Segoe UI" pitchFamily="34" charset="0"/>
              </a:endParaRPr>
            </a:p>
          </p:txBody>
        </p:sp>
        <p:pic>
          <p:nvPicPr>
            <p:cNvPr id="129" name="Picture 128"/>
            <p:cNvPicPr>
              <a:picLocks noChangeAspect="1"/>
            </p:cNvPicPr>
            <p:nvPr/>
          </p:nvPicPr>
          <p:blipFill rotWithShape="1">
            <a:blip r:embed="rId21">
              <a:extLst>
                <a:ext uri="{28A0092B-C50C-407E-A947-70E740481C1C}">
                  <a14:useLocalDpi xmlns:a14="http://schemas.microsoft.com/office/drawing/2010/main" val="0"/>
                </a:ext>
              </a:extLst>
            </a:blip>
            <a:srcRect l="243" r="243"/>
            <a:stretch/>
          </p:blipFill>
          <p:spPr>
            <a:xfrm>
              <a:off x="3867158" y="4165757"/>
              <a:ext cx="941832" cy="1412748"/>
            </a:xfrm>
            <a:prstGeom prst="rect">
              <a:avLst/>
            </a:prstGeom>
            <a:ln w="25400">
              <a:solidFill>
                <a:srgbClr val="FFFFFF"/>
              </a:solidFill>
            </a:ln>
          </p:spPr>
        </p:pic>
        <p:sp>
          <p:nvSpPr>
            <p:cNvPr id="130" name="Rectangle 129"/>
            <p:cNvSpPr/>
            <p:nvPr/>
          </p:nvSpPr>
          <p:spPr bwMode="auto">
            <a:xfrm>
              <a:off x="3915954" y="5575366"/>
              <a:ext cx="939763" cy="243042"/>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100">
                <a:solidFill>
                  <a:schemeClr val="bg1"/>
                </a:solidFill>
                <a:ea typeface="Segoe UI" pitchFamily="34" charset="0"/>
                <a:cs typeface="Segoe UI" pitchFamily="34" charset="0"/>
              </a:endParaRPr>
            </a:p>
          </p:txBody>
        </p:sp>
        <p:pic>
          <p:nvPicPr>
            <p:cNvPr id="131" name="Picture 130"/>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8701" r="18701"/>
            <a:stretch/>
          </p:blipFill>
          <p:spPr>
            <a:xfrm>
              <a:off x="4110064" y="4312855"/>
              <a:ext cx="941832" cy="1412748"/>
            </a:xfrm>
            <a:prstGeom prst="rect">
              <a:avLst/>
            </a:prstGeom>
            <a:ln w="25400">
              <a:solidFill>
                <a:srgbClr val="FFFFFF"/>
              </a:solidFill>
            </a:ln>
          </p:spPr>
        </p:pic>
        <p:sp>
          <p:nvSpPr>
            <p:cNvPr id="132" name="Rectangle 131"/>
            <p:cNvSpPr/>
            <p:nvPr/>
          </p:nvSpPr>
          <p:spPr bwMode="auto">
            <a:xfrm>
              <a:off x="4056075" y="5717458"/>
              <a:ext cx="1481723" cy="24532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800">
                  <a:solidFill>
                    <a:schemeClr val="bg1"/>
                  </a:solidFill>
                  <a:ea typeface="Segoe UI" pitchFamily="34" charset="0"/>
                  <a:cs typeface="Segoe UI" pitchFamily="34" charset="0"/>
                </a:rPr>
                <a:t>Chao Wang</a:t>
              </a:r>
            </a:p>
          </p:txBody>
        </p:sp>
      </p:grpSp>
      <p:grpSp>
        <p:nvGrpSpPr>
          <p:cNvPr id="21" name="Group 20"/>
          <p:cNvGrpSpPr/>
          <p:nvPr/>
        </p:nvGrpSpPr>
        <p:grpSpPr>
          <a:xfrm>
            <a:off x="7916421" y="72938"/>
            <a:ext cx="4264769" cy="2142664"/>
            <a:chOff x="8170954" y="72938"/>
            <a:chExt cx="4264769" cy="2142664"/>
          </a:xfrm>
        </p:grpSpPr>
        <p:sp>
          <p:nvSpPr>
            <p:cNvPr id="6" name="TextBox 5"/>
            <p:cNvSpPr txBox="1"/>
            <p:nvPr/>
          </p:nvSpPr>
          <p:spPr>
            <a:xfrm>
              <a:off x="8170954" y="435078"/>
              <a:ext cx="4264769" cy="1780524"/>
            </a:xfrm>
            <a:prstGeom prst="rect">
              <a:avLst/>
            </a:prstGeom>
            <a:noFill/>
            <a:ln w="41275">
              <a:solidFill>
                <a:srgbClr val="5C2D91"/>
              </a:solidFill>
            </a:ln>
          </p:spPr>
          <p:txBody>
            <a:bodyPr wrap="square" lIns="182880" tIns="146304" rIns="182880" bIns="146304" rtlCol="0">
              <a:spAutoFit/>
            </a:bodyPr>
            <a:lstStyle/>
            <a:p>
              <a:pPr>
                <a:lnSpc>
                  <a:spcPct val="90000"/>
                </a:lnSpc>
                <a:spcAft>
                  <a:spcPts val="600"/>
                </a:spcAft>
              </a:pPr>
              <a:r>
                <a:rPr lang="en-US" sz="1400">
                  <a:solidFill>
                    <a:schemeClr val="bg1"/>
                  </a:solidFill>
                </a:rPr>
                <a:t>Face Rectangle – width; height; left; top</a:t>
              </a:r>
            </a:p>
            <a:p>
              <a:pPr>
                <a:lnSpc>
                  <a:spcPct val="90000"/>
                </a:lnSpc>
                <a:spcAft>
                  <a:spcPts val="600"/>
                </a:spcAft>
              </a:pPr>
              <a:r>
                <a:rPr lang="en-US" sz="1400">
                  <a:solidFill>
                    <a:schemeClr val="bg1"/>
                  </a:solidFill>
                </a:rPr>
                <a:t>Attributes:</a:t>
              </a:r>
            </a:p>
            <a:p>
              <a:pPr marL="752121" lvl="1" indent="-285750">
                <a:lnSpc>
                  <a:spcPct val="90000"/>
                </a:lnSpc>
                <a:spcAft>
                  <a:spcPts val="600"/>
                </a:spcAft>
                <a:buFont typeface="Arial" panose="020B0604020202020204" pitchFamily="34" charset="0"/>
                <a:buChar char="•"/>
              </a:pPr>
              <a:r>
                <a:rPr lang="en-US" sz="1400">
                  <a:solidFill>
                    <a:schemeClr val="bg1"/>
                  </a:solidFill>
                </a:rPr>
                <a:t>Age – 31</a:t>
              </a:r>
            </a:p>
            <a:p>
              <a:pPr marL="752121" lvl="1" indent="-285750">
                <a:lnSpc>
                  <a:spcPct val="90000"/>
                </a:lnSpc>
                <a:spcAft>
                  <a:spcPts val="600"/>
                </a:spcAft>
                <a:buFont typeface="Arial" panose="020B0604020202020204" pitchFamily="34" charset="0"/>
                <a:buChar char="•"/>
              </a:pPr>
              <a:r>
                <a:rPr lang="en-US" sz="1400">
                  <a:solidFill>
                    <a:schemeClr val="bg1"/>
                  </a:solidFill>
                </a:rPr>
                <a:t>Gender – Male</a:t>
              </a:r>
            </a:p>
            <a:p>
              <a:pPr>
                <a:lnSpc>
                  <a:spcPct val="90000"/>
                </a:lnSpc>
                <a:spcAft>
                  <a:spcPts val="600"/>
                </a:spcAft>
              </a:pPr>
              <a:r>
                <a:rPr lang="en-US" sz="1400">
                  <a:solidFill>
                    <a:schemeClr val="bg1"/>
                  </a:solidFill>
                </a:rPr>
                <a:t>Face Landmarks –pupil, nose, mouth</a:t>
              </a:r>
            </a:p>
            <a:p>
              <a:pPr>
                <a:lnSpc>
                  <a:spcPct val="90000"/>
                </a:lnSpc>
                <a:spcAft>
                  <a:spcPts val="600"/>
                </a:spcAft>
              </a:pPr>
              <a:endParaRPr lang="en-US" sz="1000">
                <a:solidFill>
                  <a:schemeClr val="bg1"/>
                </a:solidFill>
              </a:endParaRPr>
            </a:p>
          </p:txBody>
        </p:sp>
        <p:sp>
          <p:nvSpPr>
            <p:cNvPr id="141" name="Rectangle 10"/>
            <p:cNvSpPr/>
            <p:nvPr/>
          </p:nvSpPr>
          <p:spPr>
            <a:xfrm>
              <a:off x="8170955" y="72938"/>
              <a:ext cx="4264768" cy="369332"/>
            </a:xfrm>
            <a:prstGeom prst="rect">
              <a:avLst/>
            </a:prstGeom>
            <a:solidFill>
              <a:srgbClr val="5C2D91"/>
            </a:solidFill>
            <a:ln w="41275">
              <a:solidFill>
                <a:srgbClr val="5C2D91"/>
              </a:solidFill>
            </a:ln>
          </p:spPr>
          <p:txBody>
            <a:bodyPr wrap="square">
              <a:spAutoFit/>
            </a:bodyPr>
            <a:lstStyle/>
            <a:p>
              <a:r>
                <a:rPr lang="en-US" b="1">
                  <a:solidFill>
                    <a:schemeClr val="bg1"/>
                  </a:solidFill>
                </a:rPr>
                <a:t>Detection Result</a:t>
              </a:r>
            </a:p>
          </p:txBody>
        </p:sp>
      </p:grpSp>
      <p:grpSp>
        <p:nvGrpSpPr>
          <p:cNvPr id="17" name="Group 16"/>
          <p:cNvGrpSpPr/>
          <p:nvPr/>
        </p:nvGrpSpPr>
        <p:grpSpPr>
          <a:xfrm>
            <a:off x="7916421" y="2381034"/>
            <a:ext cx="4287314" cy="2123033"/>
            <a:chOff x="8136490" y="2257280"/>
            <a:chExt cx="4245417" cy="2123033"/>
          </a:xfrm>
        </p:grpSpPr>
        <p:sp>
          <p:nvSpPr>
            <p:cNvPr id="144" name="TextBox 143"/>
            <p:cNvSpPr txBox="1"/>
            <p:nvPr/>
          </p:nvSpPr>
          <p:spPr>
            <a:xfrm>
              <a:off x="8136490" y="2634450"/>
              <a:ext cx="4245416" cy="1745863"/>
            </a:xfrm>
            <a:prstGeom prst="rect">
              <a:avLst/>
            </a:prstGeom>
            <a:noFill/>
            <a:ln w="44450">
              <a:solidFill>
                <a:srgbClr val="5C2D91"/>
              </a:solidFill>
            </a:ln>
          </p:spPr>
          <p:txBody>
            <a:bodyPr wrap="square" lIns="182880" tIns="146304" rIns="182880" bIns="146304" rtlCol="0">
              <a:spAutoFit/>
            </a:bodyPr>
            <a:lstStyle/>
            <a:p>
              <a:pPr>
                <a:lnSpc>
                  <a:spcPct val="90000"/>
                </a:lnSpc>
                <a:spcAft>
                  <a:spcPts val="600"/>
                </a:spcAft>
              </a:pPr>
              <a:r>
                <a:rPr lang="en-US">
                  <a:solidFill>
                    <a:schemeClr val="bg1"/>
                  </a:solidFill>
                </a:rPr>
                <a:t>  </a:t>
              </a:r>
            </a:p>
            <a:p>
              <a:pPr>
                <a:lnSpc>
                  <a:spcPct val="90000"/>
                </a:lnSpc>
                <a:spcAft>
                  <a:spcPts val="600"/>
                </a:spcAft>
              </a:pPr>
              <a:endParaRPr lang="en-US" sz="2400">
                <a:solidFill>
                  <a:schemeClr val="bg1"/>
                </a:solidFill>
              </a:endParaRPr>
            </a:p>
            <a:p>
              <a:pPr>
                <a:lnSpc>
                  <a:spcPct val="90000"/>
                </a:lnSpc>
                <a:spcAft>
                  <a:spcPts val="600"/>
                </a:spcAft>
              </a:pPr>
              <a:endParaRPr lang="en-US">
                <a:solidFill>
                  <a:schemeClr val="bg1"/>
                </a:solidFill>
              </a:endParaRPr>
            </a:p>
            <a:p>
              <a:pPr>
                <a:lnSpc>
                  <a:spcPct val="90000"/>
                </a:lnSpc>
                <a:spcAft>
                  <a:spcPts val="600"/>
                </a:spcAft>
              </a:pPr>
              <a:endParaRPr lang="en-US" sz="1050">
                <a:solidFill>
                  <a:schemeClr val="bg1"/>
                </a:solidFill>
              </a:endParaRPr>
            </a:p>
            <a:p>
              <a:pPr>
                <a:lnSpc>
                  <a:spcPct val="90000"/>
                </a:lnSpc>
                <a:spcAft>
                  <a:spcPts val="600"/>
                </a:spcAft>
              </a:pPr>
              <a:endParaRPr lang="en-US" sz="1200">
                <a:solidFill>
                  <a:schemeClr val="bg1"/>
                </a:solidFill>
              </a:endParaRPr>
            </a:p>
          </p:txBody>
        </p:sp>
        <p:grpSp>
          <p:nvGrpSpPr>
            <p:cNvPr id="16" name="Group 15"/>
            <p:cNvGrpSpPr/>
            <p:nvPr/>
          </p:nvGrpSpPr>
          <p:grpSpPr>
            <a:xfrm>
              <a:off x="8344093" y="2740721"/>
              <a:ext cx="870988" cy="1034866"/>
              <a:chOff x="8344093" y="2740721"/>
              <a:chExt cx="870988" cy="1034866"/>
            </a:xfrm>
          </p:grpSpPr>
          <p:pic>
            <p:nvPicPr>
              <p:cNvPr id="68" name="Picture 67"/>
              <p:cNvPicPr>
                <a:picLocks noChangeAspect="1"/>
              </p:cNvPicPr>
              <p:nvPr/>
            </p:nvPicPr>
            <p:blipFill rotWithShape="1">
              <a:blip r:embed="rId15">
                <a:extLst>
                  <a:ext uri="{28A0092B-C50C-407E-A947-70E740481C1C}">
                    <a14:useLocalDpi xmlns:a14="http://schemas.microsoft.com/office/drawing/2010/main" val="0"/>
                  </a:ext>
                </a:extLst>
              </a:blip>
              <a:srcRect l="8703" r="8703"/>
              <a:stretch/>
            </p:blipFill>
            <p:spPr>
              <a:xfrm>
                <a:off x="8344093" y="2740721"/>
                <a:ext cx="585825" cy="844975"/>
              </a:xfrm>
              <a:prstGeom prst="rect">
                <a:avLst/>
              </a:prstGeom>
              <a:ln w="44450">
                <a:solidFill>
                  <a:srgbClr val="5C2D91"/>
                </a:solidFill>
              </a:ln>
            </p:spPr>
          </p:pic>
          <p:pic>
            <p:nvPicPr>
              <p:cNvPr id="69" name="Picture 68"/>
              <p:cNvPicPr>
                <a:picLocks noChangeAspect="1"/>
              </p:cNvPicPr>
              <p:nvPr/>
            </p:nvPicPr>
            <p:blipFill rotWithShape="1">
              <a:blip r:embed="rId14">
                <a:extLst>
                  <a:ext uri="{28A0092B-C50C-407E-A947-70E740481C1C}">
                    <a14:useLocalDpi xmlns:a14="http://schemas.microsoft.com/office/drawing/2010/main" val="0"/>
                  </a:ext>
                </a:extLst>
              </a:blip>
              <a:srcRect l="3299" r="3299"/>
              <a:stretch/>
            </p:blipFill>
            <p:spPr>
              <a:xfrm>
                <a:off x="8485704" y="2834267"/>
                <a:ext cx="585825" cy="844975"/>
              </a:xfrm>
              <a:prstGeom prst="rect">
                <a:avLst/>
              </a:prstGeom>
              <a:ln w="44450">
                <a:solidFill>
                  <a:srgbClr val="5C2D91"/>
                </a:solidFill>
              </a:ln>
            </p:spPr>
          </p:pic>
          <p:pic>
            <p:nvPicPr>
              <p:cNvPr id="70" name="Picture 69"/>
              <p:cNvPicPr>
                <a:picLocks noChangeAspect="1"/>
              </p:cNvPicPr>
              <p:nvPr/>
            </p:nvPicPr>
            <p:blipFill rotWithShape="1">
              <a:blip r:embed="rId17">
                <a:extLst>
                  <a:ext uri="{28A0092B-C50C-407E-A947-70E740481C1C}">
                    <a14:useLocalDpi xmlns:a14="http://schemas.microsoft.com/office/drawing/2010/main" val="0"/>
                  </a:ext>
                </a:extLst>
              </a:blip>
              <a:srcRect l="13136" t="479" r="13136" b="-479"/>
              <a:stretch/>
            </p:blipFill>
            <p:spPr>
              <a:xfrm>
                <a:off x="8627314" y="2927813"/>
                <a:ext cx="587767" cy="847774"/>
              </a:xfrm>
              <a:prstGeom prst="rect">
                <a:avLst/>
              </a:prstGeom>
              <a:ln w="44450">
                <a:solidFill>
                  <a:srgbClr val="5C2D91"/>
                </a:solidFill>
              </a:ln>
            </p:spPr>
          </p:pic>
        </p:grpSp>
        <p:grpSp>
          <p:nvGrpSpPr>
            <p:cNvPr id="10" name="Group 9"/>
            <p:cNvGrpSpPr/>
            <p:nvPr/>
          </p:nvGrpSpPr>
          <p:grpSpPr>
            <a:xfrm>
              <a:off x="10401291" y="2771181"/>
              <a:ext cx="887225" cy="1034868"/>
              <a:chOff x="10477254" y="2771181"/>
              <a:chExt cx="887225" cy="1034868"/>
            </a:xfrm>
          </p:grpSpPr>
          <p:pic>
            <p:nvPicPr>
              <p:cNvPr id="71" name="Picture 70"/>
              <p:cNvPicPr>
                <a:picLocks noChangeAspect="1"/>
              </p:cNvPicPr>
              <p:nvPr/>
            </p:nvPicPr>
            <p:blipFill rotWithShape="1">
              <a:blip r:embed="rId9">
                <a:extLst>
                  <a:ext uri="{28A0092B-C50C-407E-A947-70E740481C1C}">
                    <a14:useLocalDpi xmlns:a14="http://schemas.microsoft.com/office/drawing/2010/main" val="0"/>
                  </a:ext>
                </a:extLst>
              </a:blip>
              <a:srcRect l="5894" r="5894"/>
              <a:stretch/>
            </p:blipFill>
            <p:spPr>
              <a:xfrm>
                <a:off x="10477254" y="2771181"/>
                <a:ext cx="585825" cy="844976"/>
              </a:xfrm>
              <a:prstGeom prst="rect">
                <a:avLst/>
              </a:prstGeom>
              <a:ln w="44450">
                <a:solidFill>
                  <a:srgbClr val="5C2D91"/>
                </a:solidFill>
              </a:ln>
            </p:spPr>
          </p:pic>
          <p:pic>
            <p:nvPicPr>
              <p:cNvPr id="72" name="Picture 71"/>
              <p:cNvPicPr>
                <a:picLocks noChangeAspect="1"/>
              </p:cNvPicPr>
              <p:nvPr/>
            </p:nvPicPr>
            <p:blipFill rotWithShape="1">
              <a:blip r:embed="rId8">
                <a:extLst>
                  <a:ext uri="{28A0092B-C50C-407E-A947-70E740481C1C}">
                    <a14:useLocalDpi xmlns:a14="http://schemas.microsoft.com/office/drawing/2010/main" val="0"/>
                  </a:ext>
                </a:extLst>
              </a:blip>
              <a:srcRect l="6000" r="6000"/>
              <a:stretch/>
            </p:blipFill>
            <p:spPr>
              <a:xfrm>
                <a:off x="10628676" y="2866128"/>
                <a:ext cx="585825" cy="844976"/>
              </a:xfrm>
              <a:prstGeom prst="rect">
                <a:avLst/>
              </a:prstGeom>
              <a:ln w="44450">
                <a:solidFill>
                  <a:srgbClr val="5C2D91"/>
                </a:solidFill>
              </a:ln>
            </p:spPr>
          </p:pic>
          <p:pic>
            <p:nvPicPr>
              <p:cNvPr id="73" name="Picture 72"/>
              <p:cNvPicPr>
                <a:picLocks noChangeAspect="1"/>
              </p:cNvPicPr>
              <p:nvPr/>
            </p:nvPicPr>
            <p:blipFill rotWithShape="1">
              <a:blip r:embed="rId10">
                <a:extLst>
                  <a:ext uri="{28A0092B-C50C-407E-A947-70E740481C1C}">
                    <a14:useLocalDpi xmlns:a14="http://schemas.microsoft.com/office/drawing/2010/main" val="0"/>
                  </a:ext>
                </a:extLst>
              </a:blip>
              <a:srcRect l="9583" r="9583"/>
              <a:stretch/>
            </p:blipFill>
            <p:spPr>
              <a:xfrm>
                <a:off x="10780098" y="2961073"/>
                <a:ext cx="584381" cy="844976"/>
              </a:xfrm>
              <a:prstGeom prst="rect">
                <a:avLst/>
              </a:prstGeom>
              <a:ln w="44450">
                <a:solidFill>
                  <a:srgbClr val="5C2D91"/>
                </a:solidFill>
              </a:ln>
            </p:spPr>
          </p:pic>
        </p:grpSp>
        <p:grpSp>
          <p:nvGrpSpPr>
            <p:cNvPr id="15" name="Group 14"/>
            <p:cNvGrpSpPr/>
            <p:nvPr/>
          </p:nvGrpSpPr>
          <p:grpSpPr>
            <a:xfrm>
              <a:off x="9373663" y="3276202"/>
              <a:ext cx="869046" cy="1011706"/>
              <a:chOff x="9467757" y="3276202"/>
              <a:chExt cx="869046" cy="1011706"/>
            </a:xfrm>
          </p:grpSpPr>
          <p:pic>
            <p:nvPicPr>
              <p:cNvPr id="66" name="Picture 65"/>
              <p:cNvPicPr>
                <a:picLocks noChangeAspect="1"/>
              </p:cNvPicPr>
              <p:nvPr/>
            </p:nvPicPr>
            <p:blipFill rotWithShape="1">
              <a:blip r:embed="rId7">
                <a:extLst>
                  <a:ext uri="{28A0092B-C50C-407E-A947-70E740481C1C}">
                    <a14:useLocalDpi xmlns:a14="http://schemas.microsoft.com/office/drawing/2010/main" val="0"/>
                  </a:ext>
                </a:extLst>
              </a:blip>
              <a:srcRect t="410" b="410"/>
              <a:stretch/>
            </p:blipFill>
            <p:spPr>
              <a:xfrm>
                <a:off x="9467757" y="3276202"/>
                <a:ext cx="585825" cy="844976"/>
              </a:xfrm>
              <a:prstGeom prst="rect">
                <a:avLst/>
              </a:prstGeom>
              <a:ln w="44450">
                <a:solidFill>
                  <a:srgbClr val="5C2D91"/>
                </a:solidFill>
              </a:ln>
            </p:spPr>
          </p:pic>
          <p:pic>
            <p:nvPicPr>
              <p:cNvPr id="67" name="Picture 66"/>
              <p:cNvPicPr>
                <a:picLocks noChangeAspect="1"/>
              </p:cNvPicPr>
              <p:nvPr/>
            </p:nvPicPr>
            <p:blipFill rotWithShape="1">
              <a:blip r:embed="rId11">
                <a:extLst>
                  <a:ext uri="{28A0092B-C50C-407E-A947-70E740481C1C}">
                    <a14:useLocalDpi xmlns:a14="http://schemas.microsoft.com/office/drawing/2010/main" val="0"/>
                  </a:ext>
                </a:extLst>
              </a:blip>
              <a:srcRect l="20390" r="20390"/>
              <a:stretch/>
            </p:blipFill>
            <p:spPr>
              <a:xfrm>
                <a:off x="9609368" y="3354757"/>
                <a:ext cx="585825" cy="844976"/>
              </a:xfrm>
              <a:prstGeom prst="rect">
                <a:avLst/>
              </a:prstGeom>
              <a:ln w="44450">
                <a:solidFill>
                  <a:srgbClr val="5C2D91"/>
                </a:solidFill>
              </a:ln>
            </p:spPr>
          </p:pic>
          <p:pic>
            <p:nvPicPr>
              <p:cNvPr id="74" name="Picture 73"/>
              <p:cNvPicPr>
                <a:picLocks noChangeAspect="1"/>
              </p:cNvPicPr>
              <p:nvPr/>
            </p:nvPicPr>
            <p:blipFill rotWithShape="1">
              <a:blip r:embed="rId18">
                <a:extLst>
                  <a:ext uri="{28A0092B-C50C-407E-A947-70E740481C1C}">
                    <a14:useLocalDpi xmlns:a14="http://schemas.microsoft.com/office/drawing/2010/main" val="0"/>
                  </a:ext>
                </a:extLst>
              </a:blip>
              <a:srcRect l="8102" r="8102"/>
              <a:stretch/>
            </p:blipFill>
            <p:spPr>
              <a:xfrm>
                <a:off x="9750978" y="3442932"/>
                <a:ext cx="585825" cy="844976"/>
              </a:xfrm>
              <a:prstGeom prst="rect">
                <a:avLst/>
              </a:prstGeom>
              <a:ln w="44450">
                <a:solidFill>
                  <a:srgbClr val="5C2D91"/>
                </a:solidFill>
              </a:ln>
            </p:spPr>
          </p:pic>
        </p:grpSp>
        <p:grpSp>
          <p:nvGrpSpPr>
            <p:cNvPr id="5" name="Group 4"/>
            <p:cNvGrpSpPr/>
            <p:nvPr/>
          </p:nvGrpSpPr>
          <p:grpSpPr>
            <a:xfrm>
              <a:off x="11447098" y="3276202"/>
              <a:ext cx="888668" cy="1011706"/>
              <a:chOff x="11447098" y="3276202"/>
              <a:chExt cx="888668" cy="1011706"/>
            </a:xfrm>
          </p:grpSpPr>
          <p:pic>
            <p:nvPicPr>
              <p:cNvPr id="75" name="Picture 74"/>
              <p:cNvPicPr>
                <a:picLocks noChangeAspect="1"/>
              </p:cNvPicPr>
              <p:nvPr/>
            </p:nvPicPr>
            <p:blipFill rotWithShape="1">
              <a:blip r:embed="rId12">
                <a:extLst>
                  <a:ext uri="{28A0092B-C50C-407E-A947-70E740481C1C}">
                    <a14:useLocalDpi xmlns:a14="http://schemas.microsoft.com/office/drawing/2010/main" val="0"/>
                  </a:ext>
                </a:extLst>
              </a:blip>
              <a:srcRect l="3086" r="3086"/>
              <a:stretch/>
            </p:blipFill>
            <p:spPr>
              <a:xfrm>
                <a:off x="11447098" y="3276202"/>
                <a:ext cx="585825" cy="844976"/>
              </a:xfrm>
              <a:prstGeom prst="rect">
                <a:avLst/>
              </a:prstGeom>
              <a:ln w="44450">
                <a:solidFill>
                  <a:srgbClr val="5C2D91"/>
                </a:solidFill>
              </a:ln>
            </p:spPr>
          </p:pic>
          <p:pic>
            <p:nvPicPr>
              <p:cNvPr id="76" name="Picture 75"/>
              <p:cNvPicPr>
                <a:picLocks noChangeAspect="1"/>
              </p:cNvPicPr>
              <p:nvPr/>
            </p:nvPicPr>
            <p:blipFill rotWithShape="1">
              <a:blip r:embed="rId13">
                <a:extLst>
                  <a:ext uri="{28A0092B-C50C-407E-A947-70E740481C1C}">
                    <a14:useLocalDpi xmlns:a14="http://schemas.microsoft.com/office/drawing/2010/main" val="0"/>
                  </a:ext>
                </a:extLst>
              </a:blip>
              <a:srcRect t="1818" b="1818"/>
              <a:stretch/>
            </p:blipFill>
            <p:spPr>
              <a:xfrm>
                <a:off x="11598520" y="3354757"/>
                <a:ext cx="585825" cy="844976"/>
              </a:xfrm>
              <a:prstGeom prst="rect">
                <a:avLst/>
              </a:prstGeom>
              <a:ln w="44450">
                <a:solidFill>
                  <a:srgbClr val="5C2D91"/>
                </a:solidFill>
              </a:ln>
            </p:spPr>
          </p:pic>
          <p:pic>
            <p:nvPicPr>
              <p:cNvPr id="77" name="Picture 76"/>
              <p:cNvPicPr>
                <a:picLocks noChangeAspect="1"/>
              </p:cNvPicPr>
              <p:nvPr/>
            </p:nvPicPr>
            <p:blipFill rotWithShape="1">
              <a:blip r:embed="rId16">
                <a:extLst>
                  <a:ext uri="{28A0092B-C50C-407E-A947-70E740481C1C}">
                    <a14:useLocalDpi xmlns:a14="http://schemas.microsoft.com/office/drawing/2010/main" val="0"/>
                  </a:ext>
                </a:extLst>
              </a:blip>
              <a:srcRect l="5107" r="5107"/>
              <a:stretch/>
            </p:blipFill>
            <p:spPr>
              <a:xfrm>
                <a:off x="11749941" y="3442932"/>
                <a:ext cx="585825" cy="844976"/>
              </a:xfrm>
              <a:prstGeom prst="rect">
                <a:avLst/>
              </a:prstGeom>
              <a:ln w="44450">
                <a:solidFill>
                  <a:srgbClr val="5C2D91"/>
                </a:solidFill>
              </a:ln>
            </p:spPr>
          </p:pic>
        </p:grpSp>
        <p:sp>
          <p:nvSpPr>
            <p:cNvPr id="143" name="Rectangle 10"/>
            <p:cNvSpPr/>
            <p:nvPr/>
          </p:nvSpPr>
          <p:spPr>
            <a:xfrm>
              <a:off x="8136491" y="2257280"/>
              <a:ext cx="4245416" cy="369332"/>
            </a:xfrm>
            <a:prstGeom prst="rect">
              <a:avLst/>
            </a:prstGeom>
            <a:solidFill>
              <a:srgbClr val="5C2D91"/>
            </a:solidFill>
            <a:ln w="44450">
              <a:solidFill>
                <a:srgbClr val="5C2D91"/>
              </a:solidFill>
            </a:ln>
          </p:spPr>
          <p:txBody>
            <a:bodyPr wrap="square">
              <a:spAutoFit/>
            </a:bodyPr>
            <a:lstStyle/>
            <a:p>
              <a:r>
                <a:rPr lang="en-US" b="1">
                  <a:solidFill>
                    <a:schemeClr val="bg1"/>
                  </a:solidFill>
                </a:rPr>
                <a:t>Grouping</a:t>
              </a:r>
            </a:p>
          </p:txBody>
        </p:sp>
      </p:grpSp>
      <p:grpSp>
        <p:nvGrpSpPr>
          <p:cNvPr id="145" name="Group 144"/>
          <p:cNvGrpSpPr/>
          <p:nvPr/>
        </p:nvGrpSpPr>
        <p:grpSpPr>
          <a:xfrm>
            <a:off x="7916421" y="4679112"/>
            <a:ext cx="4287314" cy="2129814"/>
            <a:chOff x="8148785" y="-19302"/>
            <a:chExt cx="4287314" cy="2129814"/>
          </a:xfrm>
        </p:grpSpPr>
        <p:sp>
          <p:nvSpPr>
            <p:cNvPr id="146" name="TextBox 145"/>
            <p:cNvSpPr txBox="1"/>
            <p:nvPr/>
          </p:nvSpPr>
          <p:spPr>
            <a:xfrm>
              <a:off x="8149699" y="350030"/>
              <a:ext cx="4286400" cy="1760482"/>
            </a:xfrm>
            <a:prstGeom prst="rect">
              <a:avLst/>
            </a:prstGeom>
            <a:noFill/>
            <a:ln w="38100">
              <a:solidFill>
                <a:srgbClr val="5C2D91"/>
              </a:solidFill>
            </a:ln>
          </p:spPr>
          <p:txBody>
            <a:bodyPr wrap="square" lIns="182880" tIns="146304" rIns="182880" bIns="146304" rtlCol="0">
              <a:spAutoFit/>
            </a:bodyPr>
            <a:lstStyle/>
            <a:p>
              <a:pPr>
                <a:lnSpc>
                  <a:spcPct val="90000"/>
                </a:lnSpc>
                <a:spcAft>
                  <a:spcPts val="600"/>
                </a:spcAft>
              </a:pPr>
              <a:r>
                <a:rPr lang="en-US" sz="1400">
                  <a:solidFill>
                    <a:schemeClr val="bg1"/>
                  </a:solidFill>
                </a:rPr>
                <a:t>He is Chao Wang…</a:t>
              </a:r>
            </a:p>
            <a:p>
              <a:pPr>
                <a:lnSpc>
                  <a:spcPct val="90000"/>
                </a:lnSpc>
                <a:spcAft>
                  <a:spcPts val="600"/>
                </a:spcAft>
              </a:pPr>
              <a:endParaRPr lang="en-US" sz="1400">
                <a:solidFill>
                  <a:schemeClr val="bg1"/>
                </a:solidFill>
              </a:endParaRPr>
            </a:p>
            <a:p>
              <a:pPr>
                <a:lnSpc>
                  <a:spcPct val="90000"/>
                </a:lnSpc>
                <a:spcAft>
                  <a:spcPts val="600"/>
                </a:spcAft>
              </a:pPr>
              <a:endParaRPr lang="en-US" sz="1400">
                <a:solidFill>
                  <a:schemeClr val="bg1"/>
                </a:solidFill>
              </a:endParaRPr>
            </a:p>
            <a:p>
              <a:pPr>
                <a:lnSpc>
                  <a:spcPct val="90000"/>
                </a:lnSpc>
                <a:spcAft>
                  <a:spcPts val="600"/>
                </a:spcAft>
              </a:pPr>
              <a:endParaRPr lang="en-US" sz="1400">
                <a:solidFill>
                  <a:schemeClr val="bg1"/>
                </a:solidFill>
              </a:endParaRPr>
            </a:p>
            <a:p>
              <a:pPr>
                <a:lnSpc>
                  <a:spcPct val="90000"/>
                </a:lnSpc>
                <a:spcAft>
                  <a:spcPts val="600"/>
                </a:spcAft>
              </a:pPr>
              <a:endParaRPr lang="en-US" sz="1000">
                <a:solidFill>
                  <a:schemeClr val="bg1"/>
                </a:solidFill>
              </a:endParaRPr>
            </a:p>
            <a:p>
              <a:pPr>
                <a:lnSpc>
                  <a:spcPct val="90000"/>
                </a:lnSpc>
                <a:spcAft>
                  <a:spcPts val="600"/>
                </a:spcAft>
              </a:pPr>
              <a:endParaRPr lang="en-US" sz="1200">
                <a:solidFill>
                  <a:schemeClr val="bg1"/>
                </a:solidFill>
              </a:endParaRPr>
            </a:p>
          </p:txBody>
        </p:sp>
        <p:sp>
          <p:nvSpPr>
            <p:cNvPr id="147" name="Rectangle 10"/>
            <p:cNvSpPr/>
            <p:nvPr/>
          </p:nvSpPr>
          <p:spPr>
            <a:xfrm>
              <a:off x="8148785" y="-19302"/>
              <a:ext cx="4287314" cy="374302"/>
            </a:xfrm>
            <a:prstGeom prst="rect">
              <a:avLst/>
            </a:prstGeom>
            <a:solidFill>
              <a:srgbClr val="5C2D91"/>
            </a:solidFill>
            <a:ln w="41275">
              <a:solidFill>
                <a:srgbClr val="5C2D91"/>
              </a:solidFill>
            </a:ln>
          </p:spPr>
          <p:txBody>
            <a:bodyPr wrap="square">
              <a:spAutoFit/>
            </a:bodyPr>
            <a:lstStyle/>
            <a:p>
              <a:r>
                <a:rPr lang="en-US" b="1">
                  <a:solidFill>
                    <a:schemeClr val="bg1"/>
                  </a:solidFill>
                </a:rPr>
                <a:t>Identity</a:t>
              </a:r>
            </a:p>
          </p:txBody>
        </p:sp>
      </p:grpSp>
      <p:pic>
        <p:nvPicPr>
          <p:cNvPr id="124" name="Picture 12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8701" r="18701"/>
          <a:stretch/>
        </p:blipFill>
        <p:spPr>
          <a:xfrm>
            <a:off x="9747867" y="5194979"/>
            <a:ext cx="367730" cy="590863"/>
          </a:xfrm>
          <a:prstGeom prst="rect">
            <a:avLst/>
          </a:prstGeom>
          <a:ln w="25400">
            <a:solidFill>
              <a:srgbClr val="FFFFFF"/>
            </a:solidFill>
          </a:ln>
        </p:spPr>
      </p:pic>
      <p:sp>
        <p:nvSpPr>
          <p:cNvPr id="150" name="Freeform 5"/>
          <p:cNvSpPr>
            <a:spLocks/>
          </p:cNvSpPr>
          <p:nvPr/>
        </p:nvSpPr>
        <p:spPr bwMode="auto">
          <a:xfrm>
            <a:off x="-9600" y="291866"/>
            <a:ext cx="1340827"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Calibri" panose="020F0502020204030204"/>
            </a:endParaRPr>
          </a:p>
        </p:txBody>
      </p:sp>
      <p:pic>
        <p:nvPicPr>
          <p:cNvPr id="151" name="Picture 150" descr="Screen Clipping"/>
          <p:cNvPicPr>
            <a:picLocks noChangeAspect="1"/>
          </p:cNvPicPr>
          <p:nvPr/>
        </p:nvPicPr>
        <p:blipFill>
          <a:blip r:embed="rId22" cstate="print">
            <a:clrChange>
              <a:clrFrom>
                <a:srgbClr val="00B294"/>
              </a:clrFrom>
              <a:clrTo>
                <a:srgbClr val="00B294">
                  <a:alpha val="0"/>
                </a:srgbClr>
              </a:clrTo>
            </a:clrChange>
            <a:duotone>
              <a:prstClr val="black"/>
              <a:sysClr val="window" lastClr="FFFFFF">
                <a:tint val="45000"/>
                <a:satMod val="400000"/>
              </a:sysClr>
            </a:duotone>
            <a:extLst>
              <a:ext uri="{28A0092B-C50C-407E-A947-70E740481C1C}">
                <a14:useLocalDpi xmlns:a14="http://schemas.microsoft.com/office/drawing/2010/main" val="0"/>
              </a:ext>
            </a:extLst>
          </a:blip>
          <a:stretch>
            <a:fillRect/>
          </a:stretch>
        </p:blipFill>
        <p:spPr>
          <a:xfrm>
            <a:off x="192831" y="368131"/>
            <a:ext cx="757471" cy="763579"/>
          </a:xfrm>
          <a:prstGeom prst="rect">
            <a:avLst/>
          </a:prstGeom>
          <a:noFill/>
        </p:spPr>
      </p:pic>
    </p:spTree>
    <p:extLst>
      <p:ext uri="{BB962C8B-B14F-4D97-AF65-F5344CB8AC3E}">
        <p14:creationId xmlns:p14="http://schemas.microsoft.com/office/powerpoint/2010/main" val="1144166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John Psaroudakis; Mike Hall;Ryan Galgon</External_x0020_Speaker>
    <m6878b9dd7994da4ba144f95347d99c6 xmlns="01c77077-aee4-4b5f-bd4e-9cd40a6fff29">
      <Terms xmlns="http://schemas.microsoft.com/office/infopath/2007/PartnerControls"/>
    </m6878b9dd7994da4ba144f95347d99c6>
    <Presentation_x0020_Date xmlns="01c77077-aee4-4b5f-bd4e-9cd40a6fff29">2016-03-31T07:00:00+00:00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B855</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axKeywordTaxHTField>
    <TaxCatchAll xmlns="230e9df3-be65-4c73-a93b-d1236ebd677e">
      <Value>48</Value>
      <Value>47</Value>
      <Value>46</Value>
      <Value>49</Value>
    </TaxCatchAl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sharepoint/v3"/>
    <ds:schemaRef ds:uri="http://schemas.microsoft.com/office/2006/documentManagement/types"/>
    <ds:schemaRef ds:uri="http://purl.org/dc/terms/"/>
    <ds:schemaRef ds:uri="http://schemas.openxmlformats.org/package/2006/metadata/core-properties"/>
    <ds:schemaRef ds:uri="01c77077-aee4-4b5f-bd4e-9cd40a6fff29"/>
    <ds:schemaRef ds:uri="http://purl.org/dc/dcmitype/"/>
    <ds:schemaRef ds:uri="8ff673fc-3231-4e3a-893b-6d7f7cd32766"/>
    <ds:schemaRef ds:uri="230e9df3-be65-4c73-a93b-d1236ebd677e"/>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719</TotalTime>
  <Words>1130</Words>
  <Application>Microsoft Office PowerPoint</Application>
  <PresentationFormat>Custom</PresentationFormat>
  <Paragraphs>187</Paragraphs>
  <Slides>14</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MS PGothic</vt:lpstr>
      <vt:lpstr>Arial</vt:lpstr>
      <vt:lpstr>Calibri</vt:lpstr>
      <vt:lpstr>Segoe UI</vt:lpstr>
      <vt:lpstr>Segoe UI Light</vt:lpstr>
      <vt:lpstr>Segoe UI Semibold</vt:lpstr>
      <vt:lpstr>Segoe UI Semilight</vt:lpstr>
      <vt:lpstr>5-30721_Build_2016_Template_Light</vt:lpstr>
      <vt:lpstr>Adding Intelligence to your Apps with Computer Vision</vt:lpstr>
      <vt:lpstr>Is this not the most exciting time to be a developer?</vt:lpstr>
      <vt:lpstr>How we develop apps…</vt:lpstr>
      <vt:lpstr>PowerPoint Presentation</vt:lpstr>
      <vt:lpstr>Cognitive Services</vt:lpstr>
      <vt:lpstr>Why Microsoft  Cognitive Services ?</vt:lpstr>
      <vt:lpstr>What’s in a video?</vt:lpstr>
      <vt:lpstr>PowerPoint Presentation</vt:lpstr>
      <vt:lpstr>PowerPoint Presentation</vt:lpstr>
      <vt:lpstr>PowerPoint Presentation</vt:lpstr>
      <vt:lpstr>Seeing AI</vt:lpstr>
      <vt:lpstr>Demo Code</vt:lpstr>
      <vt:lpstr>We need to move on from Artificial Intelligence trying to beat humans and move to a place with it helps humans by solving very complex problems much faster than we can.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Apps with Intelligence Smart APIs for more engaging software</dc:title>
  <cp:lastModifiedBy>Brian Sherwin</cp:lastModifiedBy>
  <cp:revision>8</cp:revision>
  <dcterms:modified xsi:type="dcterms:W3CDTF">2017-08-08T16:09:32Z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